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147479545" r:id="rId2"/>
    <p:sldId id="325" r:id="rId3"/>
    <p:sldId id="326" r:id="rId4"/>
    <p:sldId id="2147479548" r:id="rId5"/>
    <p:sldId id="2147479550" r:id="rId6"/>
    <p:sldId id="2147479547" r:id="rId7"/>
    <p:sldId id="272" r:id="rId8"/>
    <p:sldId id="2147479549" r:id="rId9"/>
    <p:sldId id="2147479551" r:id="rId10"/>
    <p:sldId id="2147479552" r:id="rId11"/>
    <p:sldId id="2147479553" r:id="rId12"/>
    <p:sldId id="2147479540" r:id="rId13"/>
    <p:sldId id="2147479541" r:id="rId14"/>
    <p:sldId id="2147479542" r:id="rId15"/>
    <p:sldId id="318" r:id="rId16"/>
    <p:sldId id="2147479543" r:id="rId17"/>
    <p:sldId id="2147479544" r:id="rId18"/>
    <p:sldId id="2147479532" r:id="rId19"/>
    <p:sldId id="2147479555" r:id="rId20"/>
    <p:sldId id="320" r:id="rId21"/>
    <p:sldId id="2147479524" r:id="rId22"/>
    <p:sldId id="2147479525" r:id="rId23"/>
    <p:sldId id="2147479528" r:id="rId24"/>
    <p:sldId id="2147479556" r:id="rId25"/>
    <p:sldId id="3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5"/>
    <p:restoredTop sz="94714"/>
  </p:normalViewPr>
  <p:slideViewPr>
    <p:cSldViewPr snapToGrid="0">
      <p:cViewPr varScale="1">
        <p:scale>
          <a:sx n="112" d="100"/>
          <a:sy n="112"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292"/>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lumMod val="50000"/>
                <a:lumOff val="50000"/>
              </a:schemeClr>
            </a:solidFill>
            <a:ln w="28575">
              <a:solidFill>
                <a:schemeClr val="bg1">
                  <a:lumMod val="95000"/>
                </a:schemeClr>
              </a:solidFill>
            </a:ln>
            <a:scene3d>
              <a:camera prst="orthographicFront"/>
              <a:lightRig rig="threePt" dir="t"/>
            </a:scene3d>
            <a:sp3d/>
          </c:spPr>
          <c:dPt>
            <c:idx val="0"/>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1-C141-8141-85F4-4C975B073259}"/>
              </c:ext>
            </c:extLst>
          </c:dPt>
          <c:dPt>
            <c:idx val="1"/>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3-C141-8141-85F4-4C975B073259}"/>
              </c:ext>
            </c:extLst>
          </c:dPt>
          <c:dPt>
            <c:idx val="2"/>
            <c:bubble3D val="0"/>
            <c:spPr>
              <a:solidFill>
                <a:schemeClr val="tx2"/>
              </a:solidFill>
              <a:ln w="31750">
                <a:solidFill>
                  <a:schemeClr val="bg1">
                    <a:lumMod val="95000"/>
                  </a:schemeClr>
                </a:solidFill>
                <a:miter lim="800000"/>
              </a:ln>
              <a:effectLst/>
              <a:scene3d>
                <a:camera prst="orthographicFront"/>
                <a:lightRig rig="threePt" dir="t"/>
              </a:scene3d>
              <a:sp3d/>
            </c:spPr>
            <c:extLst>
              <c:ext xmlns:c16="http://schemas.microsoft.com/office/drawing/2014/chart" uri="{C3380CC4-5D6E-409C-BE32-E72D297353CC}">
                <c16:uniqueId val="{00000005-C141-8141-85F4-4C975B073259}"/>
              </c:ext>
            </c:extLst>
          </c:dPt>
          <c:dPt>
            <c:idx val="3"/>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7-C141-8141-85F4-4C975B073259}"/>
              </c:ext>
            </c:extLst>
          </c:dPt>
          <c:dPt>
            <c:idx val="4"/>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9-C141-8141-85F4-4C975B073259}"/>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35</c:v>
                </c:pt>
                <c:pt idx="1">
                  <c:v>5</c:v>
                </c:pt>
                <c:pt idx="2">
                  <c:v>10</c:v>
                </c:pt>
                <c:pt idx="3">
                  <c:v>28</c:v>
                </c:pt>
                <c:pt idx="4">
                  <c:v>25</c:v>
                </c:pt>
              </c:numCache>
            </c:numRef>
          </c:val>
          <c:extLst>
            <c:ext xmlns:c16="http://schemas.microsoft.com/office/drawing/2014/chart" uri="{C3380CC4-5D6E-409C-BE32-E72D297353CC}">
              <c16:uniqueId val="{0000000A-C141-8141-85F4-4C975B073259}"/>
            </c:ext>
          </c:extLst>
        </c:ser>
        <c:dLbls>
          <c:showLegendKey val="0"/>
          <c:showVal val="0"/>
          <c:showCatName val="0"/>
          <c:showSerName val="0"/>
          <c:showPercent val="0"/>
          <c:showBubbleSize val="0"/>
          <c:showLeaderLines val="1"/>
        </c:dLbls>
        <c:firstSliceAng val="292"/>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70522845093158E-2"/>
          <c:y val="9.7867780357184714E-2"/>
          <c:w val="0.92865895430981371"/>
          <c:h val="0.80426466041977451"/>
        </c:manualLayout>
      </c:layout>
      <c:pieChart>
        <c:varyColors val="1"/>
        <c:ser>
          <c:idx val="0"/>
          <c:order val="0"/>
          <c:tx>
            <c:strRef>
              <c:f>Sheet1!$B$1</c:f>
              <c:strCache>
                <c:ptCount val="1"/>
                <c:pt idx="0">
                  <c:v>Sales</c:v>
                </c:pt>
              </c:strCache>
            </c:strRef>
          </c:tx>
          <c:spPr>
            <a:solidFill>
              <a:schemeClr val="tx1">
                <a:lumMod val="50000"/>
                <a:lumOff val="50000"/>
              </a:schemeClr>
            </a:solidFill>
            <a:ln w="28575">
              <a:solidFill>
                <a:schemeClr val="bg1">
                  <a:lumMod val="95000"/>
                </a:schemeClr>
              </a:solidFill>
            </a:ln>
            <a:scene3d>
              <a:camera prst="orthographicFront"/>
              <a:lightRig rig="threePt" dir="t"/>
            </a:scene3d>
            <a:sp3d/>
          </c:spPr>
          <c:dPt>
            <c:idx val="0"/>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1-ADC9-5F4D-9E06-F24ECB1EBE0C}"/>
              </c:ext>
            </c:extLst>
          </c:dPt>
          <c:dPt>
            <c:idx val="1"/>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3-ADC9-5F4D-9E06-F24ECB1EBE0C}"/>
              </c:ext>
            </c:extLst>
          </c:dPt>
          <c:dPt>
            <c:idx val="2"/>
            <c:bubble3D val="0"/>
            <c:spPr>
              <a:solidFill>
                <a:schemeClr val="tx1">
                  <a:lumMod val="50000"/>
                  <a:lumOff val="50000"/>
                </a:schemeClr>
              </a:solidFill>
              <a:ln w="31750">
                <a:solidFill>
                  <a:schemeClr val="bg1">
                    <a:lumMod val="95000"/>
                  </a:schemeClr>
                </a:solidFill>
                <a:miter lim="800000"/>
              </a:ln>
              <a:effectLst/>
              <a:scene3d>
                <a:camera prst="orthographicFront"/>
                <a:lightRig rig="threePt" dir="t"/>
              </a:scene3d>
              <a:sp3d/>
            </c:spPr>
            <c:extLst>
              <c:ext xmlns:c16="http://schemas.microsoft.com/office/drawing/2014/chart" uri="{C3380CC4-5D6E-409C-BE32-E72D297353CC}">
                <c16:uniqueId val="{00000005-ADC9-5F4D-9E06-F24ECB1EBE0C}"/>
              </c:ext>
            </c:extLst>
          </c:dPt>
          <c:dPt>
            <c:idx val="3"/>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7-ADC9-5F4D-9E06-F24ECB1EBE0C}"/>
              </c:ext>
            </c:extLst>
          </c:dPt>
          <c:dPt>
            <c:idx val="4"/>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9-ADC9-5F4D-9E06-F24ECB1EBE0C}"/>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35</c:v>
                </c:pt>
                <c:pt idx="3">
                  <c:v>43</c:v>
                </c:pt>
                <c:pt idx="4">
                  <c:v>25</c:v>
                </c:pt>
              </c:numCache>
            </c:numRef>
          </c:val>
          <c:extLst>
            <c:ext xmlns:c16="http://schemas.microsoft.com/office/drawing/2014/chart" uri="{C3380CC4-5D6E-409C-BE32-E72D297353CC}">
              <c16:uniqueId val="{0000000A-ADC9-5F4D-9E06-F24ECB1EBE0C}"/>
            </c:ext>
          </c:extLst>
        </c:ser>
        <c:dLbls>
          <c:showLegendKey val="0"/>
          <c:showVal val="0"/>
          <c:showCatName val="0"/>
          <c:showSerName val="0"/>
          <c:showPercent val="0"/>
          <c:showBubbleSize val="0"/>
          <c:showLeaderLines val="1"/>
        </c:dLbls>
        <c:firstSliceAng val="293"/>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F76B-1A45-B8C6-45550559451F}"/>
              </c:ext>
            </c:extLst>
          </c:dPt>
          <c:dPt>
            <c:idx val="1"/>
            <c:bubble3D val="0"/>
            <c:explosion val="8"/>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F76B-1A45-B8C6-45550559451F}"/>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F76B-1A45-B8C6-45550559451F}"/>
            </c:ext>
          </c:extLst>
        </c:ser>
        <c:dLbls>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solidFill>
                <a:schemeClr val="bg1">
                  <a:alpha val="0"/>
                </a:schemeClr>
              </a:solidFill>
              <a:ln>
                <a:noFill/>
              </a:ln>
              <a:effectLst/>
              <a:sp3d/>
            </c:spPr>
            <c:extLst>
              <c:ext xmlns:c16="http://schemas.microsoft.com/office/drawing/2014/chart" uri="{C3380CC4-5D6E-409C-BE32-E72D297353CC}">
                <c16:uniqueId val="{00000001-150E-7549-8DEF-2DDD41CA5B72}"/>
              </c:ext>
            </c:extLst>
          </c:dPt>
          <c:dPt>
            <c:idx val="1"/>
            <c:bubble3D val="0"/>
            <c:explosion val="8"/>
            <c:spPr>
              <a:solidFill>
                <a:srgbClr val="EA7600"/>
              </a:solidFill>
              <a:ln>
                <a:noFill/>
              </a:ln>
              <a:effectLst/>
              <a:sp3d/>
            </c:spPr>
            <c:extLst>
              <c:ext xmlns:c16="http://schemas.microsoft.com/office/drawing/2014/chart" uri="{C3380CC4-5D6E-409C-BE32-E72D297353CC}">
                <c16:uniqueId val="{00000003-150E-7549-8DEF-2DDD41CA5B72}"/>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150E-7549-8DEF-2DDD41CA5B72}"/>
            </c:ext>
          </c:extLst>
        </c:ser>
        <c:dLbls>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4891034741915E-3"/>
          <c:y val="4.7424344633832716E-2"/>
          <c:w val="0.92944241324118926"/>
          <c:h val="0.94783322090278399"/>
        </c:manualLayout>
      </c:layout>
      <c:pie3DChart>
        <c:varyColors val="1"/>
        <c:ser>
          <c:idx val="0"/>
          <c:order val="0"/>
          <c:tx>
            <c:strRef>
              <c:f>Sheet1!$B$1</c:f>
              <c:strCache>
                <c:ptCount val="1"/>
                <c:pt idx="0">
                  <c:v>Sales</c:v>
                </c:pt>
              </c:strCache>
            </c:strRef>
          </c:tx>
          <c:spPr>
            <a:solidFill>
              <a:schemeClr val="bg1"/>
            </a:solidFill>
          </c:spPr>
          <c:dPt>
            <c:idx val="0"/>
            <c:bubble3D val="0"/>
            <c:spPr>
              <a:solidFill>
                <a:schemeClr val="bg1">
                  <a:alpha val="0"/>
                </a:schemeClr>
              </a:solidFill>
              <a:ln>
                <a:noFill/>
              </a:ln>
              <a:effectLst/>
              <a:sp3d/>
            </c:spPr>
            <c:extLst>
              <c:ext xmlns:c16="http://schemas.microsoft.com/office/drawing/2014/chart" uri="{C3380CC4-5D6E-409C-BE32-E72D297353CC}">
                <c16:uniqueId val="{00000001-01D9-A642-BC02-8625917EEFE3}"/>
              </c:ext>
            </c:extLst>
          </c:dPt>
          <c:dPt>
            <c:idx val="1"/>
            <c:bubble3D val="0"/>
            <c:spPr>
              <a:solidFill>
                <a:schemeClr val="accent5"/>
              </a:solidFill>
              <a:ln>
                <a:noFill/>
              </a:ln>
              <a:effectLst/>
              <a:sp3d/>
            </c:spPr>
            <c:extLst>
              <c:ext xmlns:c16="http://schemas.microsoft.com/office/drawing/2014/chart" uri="{C3380CC4-5D6E-409C-BE32-E72D297353CC}">
                <c16:uniqueId val="{00000003-01D9-A642-BC02-8625917EEFE3}"/>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01D9-A642-BC02-8625917EEFE3}"/>
            </c:ext>
          </c:extLst>
        </c:ser>
        <c:dLbls>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DFB4B-14F3-924A-967F-EE812AFCFD41}" type="datetimeFigureOut">
              <a:rPr lang="en-US" smtClean="0"/>
              <a:t>3/2/26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1DCC8-82AE-3440-8B94-AE8245C249A2}" type="slidenum">
              <a:rPr lang="en-US" smtClean="0"/>
              <a:t>‹#›</a:t>
            </a:fld>
            <a:endParaRPr lang="en-US"/>
          </a:p>
        </p:txBody>
      </p:sp>
    </p:spTree>
    <p:extLst>
      <p:ext uri="{BB962C8B-B14F-4D97-AF65-F5344CB8AC3E}">
        <p14:creationId xmlns:p14="http://schemas.microsoft.com/office/powerpoint/2010/main" val="109384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Unfortunately, long-term care is not free. </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Actually, it is quite expensive.  We typically get three answers:  we get the government will pay for me and I mentioned earlier what it will require for the government to pay.  That is usually a last resort for most. Also, many believe Medicare pays for this.  This can be confusing because Medicare DOES pay for nursing home, however, it is following a hospital stay and only for a short period of time.  </a:t>
            </a:r>
            <a:b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br>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It is also designed to be rehabilitative care meaning you are getting better and coming back out.  Such as if I had knee replacement or a hip surgery and needed to rehabilitate to be able to take care of myself. The type of care we are talking about today is different.  It will require care from this point forward (meaning I am not getting better) and needing help with activities of daily life such as bathing, maintaining continence, dressing yourself, eating/feeding yourself, toileting (including getting on and off a toilet) and transferring (for example, from a bed to a chair).</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pPr marL="0" marR="0" lvl="0" indent="0" algn="l" defTabSz="609585"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Medicaid pays for this, but only if you </a:t>
            </a:r>
            <a:r>
              <a:rPr lang="en-US" dirty="0">
                <a:latin typeface="Arial Narrow" panose="020B0606020202030204" pitchFamily="34" charset="0"/>
              </a:rPr>
              <a:t>have limited income and resources.</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Besides, most of Medicaid will not pay for care at home.  It most likely will require facility care….most people we work with want to stay in the comfort of their own home without restricted visiting hours for their friends and family or being potentially exposed to other illnesses.</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answer we get is traditional type LTC insurance and that is absolutely appropriate!  I applaud anyone who has put this protection in place.  However, most have not because it can be expensive, the premiums can increase over time, but the biggest thing we have heard is that “it is a use it or lose it” policy.  Meaning if I don’t need care, all the money I paid in is now gone.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third response we get is “I will pay for this out of my own money”.</a:t>
            </a:r>
          </a:p>
          <a:p>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3/2/26</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a:t>
            </a:fld>
            <a:endParaRPr lang="en-US"/>
          </a:p>
        </p:txBody>
      </p:sp>
    </p:spTree>
    <p:extLst>
      <p:ext uri="{BB962C8B-B14F-4D97-AF65-F5344CB8AC3E}">
        <p14:creationId xmlns:p14="http://schemas.microsoft.com/office/powerpoint/2010/main" val="386405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The strategy we’ll be taking with these clients is a stacking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If you think about how most people have bought life insurance over the years, a lot have bought 2 to 6 policies over time and stacked the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They’ve usually done it for one of two reasons, affordability or changes in needs.  When you’re in your 20s or 30s it may not be in the budget or necessary to buy $500k+ of life insurance death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So, you might buy a term policy with a $100k death benefit or less at first and slowly over time convert the term policy and add on additional policies and riders as you can afford it and as your needs change to get to that desired amount of protection.  </a:t>
            </a:r>
            <a:endParaRPr lang="en-US" sz="1200" b="1" i="1"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We can take this same stacking approach for long-term care protection with our younger clients. Purchase what is affordable when you can and add additional policies over time.  </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3/2/26</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18</a:t>
            </a:fld>
            <a:endParaRPr lang="en-US"/>
          </a:p>
        </p:txBody>
      </p:sp>
    </p:spTree>
    <p:extLst>
      <p:ext uri="{BB962C8B-B14F-4D97-AF65-F5344CB8AC3E}">
        <p14:creationId xmlns:p14="http://schemas.microsoft.com/office/powerpoint/2010/main" val="295945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3/2/26</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21</a:t>
            </a:fld>
            <a:endParaRPr lang="en-US"/>
          </a:p>
        </p:txBody>
      </p:sp>
    </p:spTree>
    <p:extLst>
      <p:ext uri="{BB962C8B-B14F-4D97-AF65-F5344CB8AC3E}">
        <p14:creationId xmlns:p14="http://schemas.microsoft.com/office/powerpoint/2010/main" val="277815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3/2/26</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22</a:t>
            </a:fld>
            <a:endParaRPr lang="en-US"/>
          </a:p>
        </p:txBody>
      </p:sp>
    </p:spTree>
    <p:extLst>
      <p:ext uri="{BB962C8B-B14F-4D97-AF65-F5344CB8AC3E}">
        <p14:creationId xmlns:p14="http://schemas.microsoft.com/office/powerpoint/2010/main" val="28960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3/2/26</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23</a:t>
            </a:fld>
            <a:endParaRPr lang="en-US"/>
          </a:p>
        </p:txBody>
      </p:sp>
    </p:spTree>
    <p:extLst>
      <p:ext uri="{BB962C8B-B14F-4D97-AF65-F5344CB8AC3E}">
        <p14:creationId xmlns:p14="http://schemas.microsoft.com/office/powerpoint/2010/main" val="36952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Most believe or have been told that they have “plenty of assets”.  This may be true!  However, there may be a better way to pay out of assets.  Also, needing care isn’t a one-time payment at a set price.  It is an increased expense in your retirement years that will require more income to pay.  Are your assets able to suddenly generate this increased need for income at the exact moment you need it?</a:t>
            </a:r>
          </a:p>
          <a:p>
            <a:endParaRPr lang="en-US" dirty="0">
              <a:latin typeface="Arial Narrow" panose="020B0606020202030204" pitchFamily="34" charset="0"/>
            </a:endParaRPr>
          </a:p>
          <a:p>
            <a:r>
              <a:rPr lang="en-US" dirty="0">
                <a:latin typeface="Arial Narrow" panose="020B0606020202030204" pitchFamily="34" charset="0"/>
              </a:rPr>
              <a:t>Long term care is an income or cash flow problem, not an asset problem.</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3/2/26</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a:t>
            </a:fld>
            <a:endParaRPr lang="en-US"/>
          </a:p>
        </p:txBody>
      </p:sp>
    </p:spTree>
    <p:extLst>
      <p:ext uri="{BB962C8B-B14F-4D97-AF65-F5344CB8AC3E}">
        <p14:creationId xmlns:p14="http://schemas.microsoft.com/office/powerpoint/2010/main" val="296651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FE40-B203-B65F-05DA-E5911097C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11C90-F9E2-A813-15F7-F40C3092C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DF5A8-DA4B-5C35-D6A1-1EAE09A60CEF}"/>
              </a:ext>
            </a:extLst>
          </p:cNvPr>
          <p:cNvSpPr>
            <a:spLocks noGrp="1"/>
          </p:cNvSpPr>
          <p:nvPr>
            <p:ph type="body" idx="1"/>
          </p:nvPr>
        </p:nvSpPr>
        <p:spPr/>
        <p:txBody>
          <a:bodyPr/>
          <a:lstStyle/>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government recognized that there were a lot of people that this would affect.  Many would spend down their money to eventually end up on taxpayer assistance anyway.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 they said, “why are we waiting for this to happen?  Let’s give them tax incentives NOW to encourage them to plan for later.”  That is how they influence behavior, right?  They raise taxes to keep us from doing things and lower them to encourage us to do things and it works very well!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first tax law passed is to allow the use of life insurance tax free to pay these care expense bills via the HIPAA Law of 1996. </a:t>
            </a:r>
          </a:p>
          <a:p>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Now, when I say life insurance, most will say “my kids are grown and my house is paid for, why do I need life insurance?”  What most fail to realize is that life insurance is one of the last buckets that are chuck full of tax incentives that we all love — tax deferral in cash value growth,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larger amount tax free at death to my heirs, and now they blessed certain life policies with one more tax blessing — tax free while they are alive to pay for these care expense bills.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 don’t view this as you normally would view life insurance, but view this as a tax vessel that the government is using to deliver tax free money to you for this expense. </a:t>
            </a:r>
          </a:p>
          <a:p>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tax law was passed 10 years later.  The Pension Protection Act extended the HIPAA Law to certain annuities to be used tax free for long-term care bills as well!</a:t>
            </a:r>
            <a:endParaRPr lang="en-US" dirty="0">
              <a:latin typeface="Arial Narrow" panose="020B0606020202030204" pitchFamily="34" charset="0"/>
            </a:endParaRPr>
          </a:p>
          <a:p>
            <a:endParaRPr lang="en-US" dirty="0"/>
          </a:p>
        </p:txBody>
      </p:sp>
      <p:sp>
        <p:nvSpPr>
          <p:cNvPr id="4" name="Date Placeholder 3">
            <a:extLst>
              <a:ext uri="{FF2B5EF4-FFF2-40B4-BE49-F238E27FC236}">
                <a16:creationId xmlns:a16="http://schemas.microsoft.com/office/drawing/2014/main" id="{EC0A7917-09D9-E501-860E-CE9E6B9F7960}"/>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EB10CD3B-BBE0-CFC0-D0C6-94007E072B87}"/>
              </a:ext>
            </a:extLst>
          </p:cNvPr>
          <p:cNvSpPr>
            <a:spLocks noGrp="1"/>
          </p:cNvSpPr>
          <p:nvPr>
            <p:ph type="sldNum" sz="quarter" idx="5"/>
          </p:nvPr>
        </p:nvSpPr>
        <p:spPr/>
        <p:txBody>
          <a:bodyPr/>
          <a:lstStyle/>
          <a:p>
            <a:fld id="{A5644F0E-5A42-A440-AE36-15218CE45023}" type="slidenum">
              <a:rPr lang="en-US" smtClean="0"/>
              <a:t>4</a:t>
            </a:fld>
            <a:endParaRPr lang="en-US"/>
          </a:p>
        </p:txBody>
      </p:sp>
    </p:spTree>
    <p:extLst>
      <p:ext uri="{BB962C8B-B14F-4D97-AF65-F5344CB8AC3E}">
        <p14:creationId xmlns:p14="http://schemas.microsoft.com/office/powerpoint/2010/main" val="372400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1C92E-D283-6F64-D549-2B2B58E73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E1DE9-D5B0-58FB-7174-5BC20E30B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6BB35-60A6-643B-FBFB-35C9B0FBEAA3}"/>
              </a:ext>
            </a:extLst>
          </p:cNvPr>
          <p:cNvSpPr>
            <a:spLocks noGrp="1"/>
          </p:cNvSpPr>
          <p:nvPr>
            <p:ph type="body" idx="1"/>
          </p:nvPr>
        </p:nvSpPr>
        <p:spPr/>
        <p:txBody>
          <a:bodyPr/>
          <a:lstStyle/>
          <a:p>
            <a:r>
              <a:rPr lang="en-US" dirty="0">
                <a:latin typeface="Arial Narrow" panose="020B0606020202030204" pitchFamily="34" charset="0"/>
              </a:rPr>
              <a:t>We rarely get asked,</a:t>
            </a:r>
            <a:r>
              <a:rPr lang="en-US" baseline="0" dirty="0">
                <a:latin typeface="Arial Narrow" panose="020B0606020202030204" pitchFamily="34" charset="0"/>
              </a:rPr>
              <a:t> “how does this work if I die?”.  Most people understand how life insurance  and annuities work when someone passes away.  However, we usually get asked, “How does this work if I need it for my care?”</a:t>
            </a:r>
          </a:p>
          <a:p>
            <a:endParaRPr lang="en-US" baseline="0" dirty="0">
              <a:latin typeface="Arial Narrow" panose="020B0606020202030204" pitchFamily="34" charset="0"/>
            </a:endParaRPr>
          </a:p>
          <a:p>
            <a:r>
              <a:rPr lang="en-US" baseline="0" dirty="0">
                <a:latin typeface="Arial Narrow" panose="020B0606020202030204" pitchFamily="34" charset="0"/>
              </a:rPr>
              <a:t>This diagram helps explain how the concept works!</a:t>
            </a:r>
          </a:p>
          <a:p>
            <a:endParaRPr lang="en-US" baseline="0" dirty="0">
              <a:latin typeface="Arial Narrow" panose="020B0606020202030204" pitchFamily="34" charset="0"/>
            </a:endParaRPr>
          </a:p>
          <a:p>
            <a:r>
              <a:rPr lang="en-US" baseline="0" dirty="0">
                <a:latin typeface="Arial Narrow" panose="020B0606020202030204" pitchFamily="34" charset="0"/>
              </a:rPr>
              <a:t>We call this our “Timeline.”  To the left is day one and will begin with either a life insurance policy or an annuity first.  We call this the “Base Policy.”  Once the base policy is exhausted, the “Rider” kicks in and keeps paying the amount for an extended period, up to your lifetime.</a:t>
            </a:r>
          </a:p>
          <a:p>
            <a:endParaRPr lang="en-US" baseline="0" dirty="0">
              <a:latin typeface="Arial Narrow" panose="020B0606020202030204" pitchFamily="34" charset="0"/>
            </a:endParaRPr>
          </a:p>
          <a:p>
            <a:r>
              <a:rPr lang="en-US" baseline="0" dirty="0">
                <a:latin typeface="Arial Narrow" panose="020B0606020202030204" pitchFamily="34" charset="0"/>
              </a:rPr>
              <a:t>You may fund the life policy via cash, CDs, savings, life insurance cash values, and qualified retirement money!  There are also payment options available for those using an income stream to pay rather than an asset reposition.  The annuity options use either qualified or non-qualified money.  The rider may be funded by single premium or fixed annual premiums.  These premiums are guaranteed to never increase and have tax incentives.</a:t>
            </a:r>
            <a:endParaRPr lang="en-US" dirty="0">
              <a:latin typeface="Arial Narrow" panose="020B0606020202030204" pitchFamily="34" charset="0"/>
            </a:endParaRPr>
          </a:p>
          <a:p>
            <a:endParaRPr lang="en-US" dirty="0"/>
          </a:p>
        </p:txBody>
      </p:sp>
      <p:sp>
        <p:nvSpPr>
          <p:cNvPr id="4" name="Date Placeholder 3">
            <a:extLst>
              <a:ext uri="{FF2B5EF4-FFF2-40B4-BE49-F238E27FC236}">
                <a16:creationId xmlns:a16="http://schemas.microsoft.com/office/drawing/2014/main" id="{7EE50FED-8495-41C2-6961-4220D9C42286}"/>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DC1B167C-A6C0-74EE-E2F8-605CE231C5FF}"/>
              </a:ext>
            </a:extLst>
          </p:cNvPr>
          <p:cNvSpPr>
            <a:spLocks noGrp="1"/>
          </p:cNvSpPr>
          <p:nvPr>
            <p:ph type="sldNum" sz="quarter" idx="5"/>
          </p:nvPr>
        </p:nvSpPr>
        <p:spPr/>
        <p:txBody>
          <a:bodyPr/>
          <a:lstStyle/>
          <a:p>
            <a:fld id="{A5644F0E-5A42-A440-AE36-15218CE45023}" type="slidenum">
              <a:rPr lang="en-US" smtClean="0"/>
              <a:t>5</a:t>
            </a:fld>
            <a:endParaRPr lang="en-US"/>
          </a:p>
        </p:txBody>
      </p:sp>
    </p:spTree>
    <p:extLst>
      <p:ext uri="{BB962C8B-B14F-4D97-AF65-F5344CB8AC3E}">
        <p14:creationId xmlns:p14="http://schemas.microsoft.com/office/powerpoint/2010/main" val="421785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3D157-29AD-3701-A391-455C32DC0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CDD1C-7978-A036-630E-11BD1FCA4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0B938-9C3D-1557-BAFF-D7711ED370DC}"/>
              </a:ext>
            </a:extLst>
          </p:cNvPr>
          <p:cNvSpPr>
            <a:spLocks noGrp="1"/>
          </p:cNvSpPr>
          <p:nvPr>
            <p:ph type="body" idx="1"/>
          </p:nvPr>
        </p:nvSpPr>
        <p:spPr/>
        <p:txBody>
          <a:bodyPr/>
          <a:lstStyle/>
          <a:p>
            <a:r>
              <a:rPr lang="en-US" dirty="0">
                <a:latin typeface="Arial Narrow" panose="020B0606020202030204" pitchFamily="34" charset="0"/>
              </a:rPr>
              <a:t>Consider your situation.  Do any of these apply to you?</a:t>
            </a:r>
          </a:p>
        </p:txBody>
      </p:sp>
      <p:sp>
        <p:nvSpPr>
          <p:cNvPr id="4" name="Date Placeholder 3">
            <a:extLst>
              <a:ext uri="{FF2B5EF4-FFF2-40B4-BE49-F238E27FC236}">
                <a16:creationId xmlns:a16="http://schemas.microsoft.com/office/drawing/2014/main" id="{CAF199EA-28CF-3045-CA0A-DBF6D024026C}"/>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8C5CE604-EF3B-DCF0-E52D-3B5F7E9EB536}"/>
              </a:ext>
            </a:extLst>
          </p:cNvPr>
          <p:cNvSpPr>
            <a:spLocks noGrp="1"/>
          </p:cNvSpPr>
          <p:nvPr>
            <p:ph type="sldNum" sz="quarter" idx="5"/>
          </p:nvPr>
        </p:nvSpPr>
        <p:spPr/>
        <p:txBody>
          <a:bodyPr/>
          <a:lstStyle/>
          <a:p>
            <a:fld id="{A5644F0E-5A42-A440-AE36-15218CE45023}" type="slidenum">
              <a:rPr lang="en-US" smtClean="0"/>
              <a:t>6</a:t>
            </a:fld>
            <a:endParaRPr lang="en-US"/>
          </a:p>
        </p:txBody>
      </p:sp>
    </p:spTree>
    <p:extLst>
      <p:ext uri="{BB962C8B-B14F-4D97-AF65-F5344CB8AC3E}">
        <p14:creationId xmlns:p14="http://schemas.microsoft.com/office/powerpoint/2010/main" val="387091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860A0-C55D-F980-DB38-5598CE5D5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0E9E3-825C-27BE-8F63-F253F38A3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C5A85-91E3-ACCA-7DC1-25E1EA13F835}"/>
              </a:ext>
            </a:extLst>
          </p:cNvPr>
          <p:cNvSpPr>
            <a:spLocks noGrp="1"/>
          </p:cNvSpPr>
          <p:nvPr>
            <p:ph type="body" idx="1"/>
          </p:nvPr>
        </p:nvSpPr>
        <p:spPr/>
        <p:txBody>
          <a:bodyPr/>
          <a:lstStyle/>
          <a:p>
            <a:r>
              <a:rPr lang="en-US" dirty="0">
                <a:latin typeface="Arial Narrow" panose="020B0606020202030204" pitchFamily="34" charset="0"/>
              </a:rPr>
              <a:t>So,</a:t>
            </a:r>
            <a:r>
              <a:rPr lang="en-US" baseline="0" dirty="0">
                <a:latin typeface="Arial Narrow" panose="020B0606020202030204" pitchFamily="34" charset="0"/>
              </a:rPr>
              <a:t> how do we create this income stream to fill the “gap”?</a:t>
            </a:r>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If you were to self-fund, this is an example of an option that may work for</a:t>
            </a:r>
            <a:r>
              <a:rPr lang="en-US" baseline="0" dirty="0">
                <a:latin typeface="Arial Narrow" panose="020B0606020202030204" pitchFamily="34" charset="0"/>
              </a:rPr>
              <a:t> you.  This is the concept of asset-based LTC.</a:t>
            </a:r>
          </a:p>
          <a:p>
            <a:endParaRPr lang="en-US" baseline="0" dirty="0">
              <a:latin typeface="Arial Narrow" panose="020B0606020202030204" pitchFamily="34" charset="0"/>
            </a:endParaRPr>
          </a:p>
          <a:p>
            <a:r>
              <a:rPr lang="en-US" baseline="0" dirty="0">
                <a:latin typeface="Arial Narrow" panose="020B0606020202030204" pitchFamily="34" charset="0"/>
              </a:rPr>
              <a:t>If a portfolio has moderate, conservative, or aggressive type assets, most will prefer to use their conservative assets first in the event of needing LTC.  </a:t>
            </a:r>
          </a:p>
          <a:p>
            <a:endParaRPr lang="en-US" baseline="0" dirty="0">
              <a:latin typeface="Arial Narrow" panose="020B0606020202030204" pitchFamily="34" charset="0"/>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If you’re going to </a:t>
            </a:r>
            <a:r>
              <a:rPr lang="en-US" sz="1200" kern="1200" dirty="0" err="1">
                <a:solidFill>
                  <a:schemeClr val="tx1"/>
                </a:solidFill>
                <a:effectLst/>
                <a:latin typeface="Arial Narrow" panose="020B0606020202030204" pitchFamily="34" charset="0"/>
                <a:ea typeface="ヒラギノ角ゴ Pro W3" pitchFamily="-111" charset="-128"/>
                <a:cs typeface="ヒラギノ角ゴ Pro W3" pitchFamily="-111" charset="-128"/>
              </a:rPr>
              <a:t>to</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use this money, why not carve out a piece, reposition it from one pocket to the other to take advantage of the tax incentives like the HIPAA law or the Pension Protection Act? By repositioning these assets and purchasing asset-based protection with lifetime coverage, you are turning this into an unlimited bucket of income specifically designed to pay care expense bills when they come in. By doing this, you can leave the rest of your portfolio intact. </a:t>
            </a:r>
          </a:p>
          <a:p>
            <a:endParaRPr lang="en-US" sz="1200" kern="1200" baseline="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baseline="0" dirty="0">
                <a:latin typeface="Arial Narrow" panose="020B0606020202030204" pitchFamily="34" charset="0"/>
              </a:rPr>
              <a:t>By using this option, you could reposition an amount into a specific policy that is designed to provide a stream of money to pay LTC expenses to help avoid pulling the money directly out of other investments.  Lifetime coverage is the ONLY option to help cover the entire length of an extended care need due to illnesses such as Alzheimer’s, Parkinson’s, and Dementia.</a:t>
            </a:r>
          </a:p>
          <a:p>
            <a:endParaRPr lang="en-US" dirty="0"/>
          </a:p>
        </p:txBody>
      </p:sp>
      <p:sp>
        <p:nvSpPr>
          <p:cNvPr id="4" name="Date Placeholder 3">
            <a:extLst>
              <a:ext uri="{FF2B5EF4-FFF2-40B4-BE49-F238E27FC236}">
                <a16:creationId xmlns:a16="http://schemas.microsoft.com/office/drawing/2014/main" id="{D6D277F5-95DB-6E26-2BC1-2869A5B9A034}"/>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4363695D-32F9-4F98-6816-A6045F42014E}"/>
              </a:ext>
            </a:extLst>
          </p:cNvPr>
          <p:cNvSpPr>
            <a:spLocks noGrp="1"/>
          </p:cNvSpPr>
          <p:nvPr>
            <p:ph type="sldNum" sz="quarter" idx="5"/>
          </p:nvPr>
        </p:nvSpPr>
        <p:spPr/>
        <p:txBody>
          <a:bodyPr/>
          <a:lstStyle/>
          <a:p>
            <a:fld id="{A5644F0E-5A42-A440-AE36-15218CE45023}" type="slidenum">
              <a:rPr lang="en-US" smtClean="0"/>
              <a:t>8</a:t>
            </a:fld>
            <a:endParaRPr lang="en-US"/>
          </a:p>
        </p:txBody>
      </p:sp>
    </p:spTree>
    <p:extLst>
      <p:ext uri="{BB962C8B-B14F-4D97-AF65-F5344CB8AC3E}">
        <p14:creationId xmlns:p14="http://schemas.microsoft.com/office/powerpoint/2010/main" val="264312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E48D0-6867-C4B2-4A2A-A32D2FA85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55828-BD07-4080-1256-A35902FD0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C4736E-5CA3-631E-52EF-44337CEDEF35}"/>
              </a:ext>
            </a:extLst>
          </p:cNvPr>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a:extLst>
              <a:ext uri="{FF2B5EF4-FFF2-40B4-BE49-F238E27FC236}">
                <a16:creationId xmlns:a16="http://schemas.microsoft.com/office/drawing/2014/main" id="{AD074940-B05D-16EF-D79C-1CBC9694676A}"/>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3FD890F5-3E79-6000-C3A7-CCABC5C54BA8}"/>
              </a:ext>
            </a:extLst>
          </p:cNvPr>
          <p:cNvSpPr>
            <a:spLocks noGrp="1"/>
          </p:cNvSpPr>
          <p:nvPr>
            <p:ph type="sldNum" sz="quarter" idx="5"/>
          </p:nvPr>
        </p:nvSpPr>
        <p:spPr/>
        <p:txBody>
          <a:bodyPr/>
          <a:lstStyle/>
          <a:p>
            <a:fld id="{A5644F0E-5A42-A440-AE36-15218CE45023}" type="slidenum">
              <a:rPr lang="en-US" smtClean="0"/>
              <a:t>9</a:t>
            </a:fld>
            <a:endParaRPr lang="en-US"/>
          </a:p>
        </p:txBody>
      </p:sp>
    </p:spTree>
    <p:extLst>
      <p:ext uri="{BB962C8B-B14F-4D97-AF65-F5344CB8AC3E}">
        <p14:creationId xmlns:p14="http://schemas.microsoft.com/office/powerpoint/2010/main" val="259766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1316-27BC-8C97-C5B7-418A93A0E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5D3D9-33D2-F7C7-6C84-AD4568A41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3C802-CDD0-0302-8852-5DB22197314B}"/>
              </a:ext>
            </a:extLst>
          </p:cNvPr>
          <p:cNvSpPr>
            <a:spLocks noGrp="1"/>
          </p:cNvSpPr>
          <p:nvPr>
            <p:ph type="body" idx="1"/>
          </p:nvPr>
        </p:nvSpPr>
        <p:spPr/>
        <p:txBody>
          <a:bodyPr/>
          <a:lstStyle/>
          <a:p>
            <a:r>
              <a:rPr lang="en-US" dirty="0">
                <a:latin typeface="Arial Narrow" panose="020B0606020202030204" pitchFamily="34" charset="0"/>
              </a:rPr>
              <a:t>An option would be to identify which qualified asset, when repositioning to a different annuity, a premium bonus is added to the asset balance.  The total amount is larger due to the bonus.  Ten equal distributions will be made which allows the tax liability that is owed to be spread out over 10 years.  This annual amount is the how the premium for the LTC policy is calculated.</a:t>
            </a:r>
          </a:p>
        </p:txBody>
      </p:sp>
      <p:sp>
        <p:nvSpPr>
          <p:cNvPr id="4" name="Date Placeholder 3">
            <a:extLst>
              <a:ext uri="{FF2B5EF4-FFF2-40B4-BE49-F238E27FC236}">
                <a16:creationId xmlns:a16="http://schemas.microsoft.com/office/drawing/2014/main" id="{E767809A-07A6-A7C7-87B8-5237975B7600}"/>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44A88E04-36D8-5DC9-F5A5-384D267D1BB4}"/>
              </a:ext>
            </a:extLst>
          </p:cNvPr>
          <p:cNvSpPr>
            <a:spLocks noGrp="1"/>
          </p:cNvSpPr>
          <p:nvPr>
            <p:ph type="sldNum" sz="quarter" idx="5"/>
          </p:nvPr>
        </p:nvSpPr>
        <p:spPr/>
        <p:txBody>
          <a:bodyPr/>
          <a:lstStyle/>
          <a:p>
            <a:fld id="{A5644F0E-5A42-A440-AE36-15218CE45023}" type="slidenum">
              <a:rPr lang="en-US" smtClean="0"/>
              <a:t>10</a:t>
            </a:fld>
            <a:endParaRPr lang="en-US"/>
          </a:p>
        </p:txBody>
      </p:sp>
    </p:spTree>
    <p:extLst>
      <p:ext uri="{BB962C8B-B14F-4D97-AF65-F5344CB8AC3E}">
        <p14:creationId xmlns:p14="http://schemas.microsoft.com/office/powerpoint/2010/main" val="12396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2B5B-4908-68D4-6535-5C7474DD3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9A0AA-E225-D486-57E8-B78C332A2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1E63B-DFB3-F9F8-B347-AA30AD630A38}"/>
              </a:ext>
            </a:extLst>
          </p:cNvPr>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a:extLst>
              <a:ext uri="{FF2B5EF4-FFF2-40B4-BE49-F238E27FC236}">
                <a16:creationId xmlns:a16="http://schemas.microsoft.com/office/drawing/2014/main" id="{2BFC4C73-9F02-82A5-71BD-915F2D9CF86F}"/>
              </a:ext>
            </a:extLst>
          </p:cNvPr>
          <p:cNvSpPr>
            <a:spLocks noGrp="1"/>
          </p:cNvSpPr>
          <p:nvPr>
            <p:ph type="dt" idx="1"/>
          </p:nvPr>
        </p:nvSpPr>
        <p:spPr/>
        <p:txBody>
          <a:bodyPr/>
          <a:lstStyle/>
          <a:p>
            <a:fld id="{F266F89B-BE44-004E-8358-331178EAA444}" type="datetime1">
              <a:rPr lang="en-US" smtClean="0"/>
              <a:t>3/8/26</a:t>
            </a:fld>
            <a:endParaRPr lang="en-US"/>
          </a:p>
        </p:txBody>
      </p:sp>
      <p:sp>
        <p:nvSpPr>
          <p:cNvPr id="6" name="Slide Number Placeholder 5">
            <a:extLst>
              <a:ext uri="{FF2B5EF4-FFF2-40B4-BE49-F238E27FC236}">
                <a16:creationId xmlns:a16="http://schemas.microsoft.com/office/drawing/2014/main" id="{59486CE9-A604-E1DA-F177-D88FD30269D5}"/>
              </a:ext>
            </a:extLst>
          </p:cNvPr>
          <p:cNvSpPr>
            <a:spLocks noGrp="1"/>
          </p:cNvSpPr>
          <p:nvPr>
            <p:ph type="sldNum" sz="quarter" idx="5"/>
          </p:nvPr>
        </p:nvSpPr>
        <p:spPr/>
        <p:txBody>
          <a:bodyPr/>
          <a:lstStyle/>
          <a:p>
            <a:fld id="{A5644F0E-5A42-A440-AE36-15218CE45023}" type="slidenum">
              <a:rPr lang="en-US" smtClean="0"/>
              <a:t>11</a:t>
            </a:fld>
            <a:endParaRPr lang="en-US"/>
          </a:p>
        </p:txBody>
      </p:sp>
    </p:spTree>
    <p:extLst>
      <p:ext uri="{BB962C8B-B14F-4D97-AF65-F5344CB8AC3E}">
        <p14:creationId xmlns:p14="http://schemas.microsoft.com/office/powerpoint/2010/main" val="124497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81CB-3402-DE53-BFD5-A4BDB6FE0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EF001-939F-6B24-9DE7-97A0A3C38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C8097-D8F5-CFFA-32CB-0EA69644A20E}"/>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5" name="Footer Placeholder 4">
            <a:extLst>
              <a:ext uri="{FF2B5EF4-FFF2-40B4-BE49-F238E27FC236}">
                <a16:creationId xmlns:a16="http://schemas.microsoft.com/office/drawing/2014/main" id="{6B1008CA-9D6E-6A83-358F-C333F2D9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DDA62-8503-6027-FB58-C82978CF1459}"/>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227472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E9E1-3D05-6230-804D-E59274B593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9F20B-441C-121E-57DE-DBAE3B0E7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F1F3A-9D45-CA46-0237-530924A7B434}"/>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5" name="Footer Placeholder 4">
            <a:extLst>
              <a:ext uri="{FF2B5EF4-FFF2-40B4-BE49-F238E27FC236}">
                <a16:creationId xmlns:a16="http://schemas.microsoft.com/office/drawing/2014/main" id="{A466A49E-43AE-2E12-B632-07ECE82FD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E34B6-C6C6-BD41-EF74-692C585378E4}"/>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247647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14A0-DA34-07F9-5B10-5141CC76E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C0C30C-2E38-E85B-8634-60B85F173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712C0-A9D4-A6CA-75CF-AD6C5588A042}"/>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5" name="Footer Placeholder 4">
            <a:extLst>
              <a:ext uri="{FF2B5EF4-FFF2-40B4-BE49-F238E27FC236}">
                <a16:creationId xmlns:a16="http://schemas.microsoft.com/office/drawing/2014/main" id="{0700135E-EEA1-0BA0-D3D3-85A35FF59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A5B7D-6B72-EBCD-B7C9-6EDBBED9A166}"/>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218909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o Head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106696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FDC8C-0841-B6C5-426C-6F4BB329FCA0}"/>
              </a:ext>
            </a:extLst>
          </p:cNvPr>
          <p:cNvSpPr/>
          <p:nvPr userDrawn="1"/>
        </p:nvSpPr>
        <p:spPr>
          <a:xfrm>
            <a:off x="0" y="0"/>
            <a:ext cx="12191999" cy="1539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89032"/>
            <a:ext cx="11277595" cy="1057910"/>
          </a:xfrm>
        </p:spPr>
        <p:txBody>
          <a:bodyPr/>
          <a:lstStyle/>
          <a:p>
            <a:r>
              <a:rPr lang="en-US" dirty="0"/>
              <a:t>Click to edit Master title style</a:t>
            </a:r>
          </a:p>
        </p:txBody>
      </p:sp>
      <p:sp>
        <p:nvSpPr>
          <p:cNvPr id="3" name="Content Placeholder 2"/>
          <p:cNvSpPr>
            <a:spLocks noGrp="1"/>
          </p:cNvSpPr>
          <p:nvPr>
            <p:ph idx="1"/>
          </p:nvPr>
        </p:nvSpPr>
        <p:spPr>
          <a:xfrm>
            <a:off x="457199" y="1732305"/>
            <a:ext cx="11277581" cy="444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3CBB5EA-AC4F-CAEF-8AB3-129C607C7723}"/>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322F5B8-E249-6DDC-0AFE-E3290BCB98B4}"/>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45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4719-DB65-7328-8392-81239D3C2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83F1C-E0CA-1550-545B-30C57C903A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C91DF-CE7D-4351-2CEF-9DA18D6A5D8D}"/>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5" name="Footer Placeholder 4">
            <a:extLst>
              <a:ext uri="{FF2B5EF4-FFF2-40B4-BE49-F238E27FC236}">
                <a16:creationId xmlns:a16="http://schemas.microsoft.com/office/drawing/2014/main" id="{1CCFDAB7-19DB-0D7D-3E85-69DCF607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2284-75CE-53AE-7580-BE44E3A6E497}"/>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383381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21C4-AC36-58C3-C643-B35852E1E4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D5A8AE-26CD-9029-0B1F-FCB645630E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18A9A-0E16-3BCA-1E06-C008C1FA93C4}"/>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5" name="Footer Placeholder 4">
            <a:extLst>
              <a:ext uri="{FF2B5EF4-FFF2-40B4-BE49-F238E27FC236}">
                <a16:creationId xmlns:a16="http://schemas.microsoft.com/office/drawing/2014/main" id="{38397CC1-722D-D00D-1282-50872F2B0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68265-F126-E1EC-8EB6-742E6D3FAA88}"/>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225549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C708-3FD5-9324-9B9C-BBB437826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111F3-A82A-9E71-BE50-4A4517E7E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266A25-766B-AA75-FB1B-3E4964783B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C765A8-8C0A-AED0-FAC5-A472E3E86E79}"/>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6" name="Footer Placeholder 5">
            <a:extLst>
              <a:ext uri="{FF2B5EF4-FFF2-40B4-BE49-F238E27FC236}">
                <a16:creationId xmlns:a16="http://schemas.microsoft.com/office/drawing/2014/main" id="{E305C1CC-1947-CFFF-8B6F-04ACB9526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1D900-F8B2-C1EC-5E62-5F866B1493A8}"/>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182787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81C6-64BC-CF0E-E84C-F27111480D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D021E-22DA-09E3-B7E4-CADD35B9D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90A6D-019D-B817-A040-B746C79435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9E33DA-6F3A-9A34-5802-C2356B541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FC6B6-65A4-B6D7-12B9-695ACA778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C63DBC-624A-FB71-F95A-ECCBF4F1F997}"/>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8" name="Footer Placeholder 7">
            <a:extLst>
              <a:ext uri="{FF2B5EF4-FFF2-40B4-BE49-F238E27FC236}">
                <a16:creationId xmlns:a16="http://schemas.microsoft.com/office/drawing/2014/main" id="{D0493876-5290-0A12-CC0D-C818961883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20BD8-BF8F-B45B-651B-AF9F815CBD8E}"/>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3968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9C65-BC2F-60F8-50BA-947D9E10C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9CE17-EE79-C494-63CD-CF1D60BC9875}"/>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4" name="Footer Placeholder 3">
            <a:extLst>
              <a:ext uri="{FF2B5EF4-FFF2-40B4-BE49-F238E27FC236}">
                <a16:creationId xmlns:a16="http://schemas.microsoft.com/office/drawing/2014/main" id="{1507FD2D-BDC8-B9DD-3C8B-DDC68E6CE2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951201-346F-E512-8758-6DAB4B0ECDD1}"/>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83586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FAC04-B277-83B0-A7D2-D44ECE58F250}"/>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3" name="Footer Placeholder 2">
            <a:extLst>
              <a:ext uri="{FF2B5EF4-FFF2-40B4-BE49-F238E27FC236}">
                <a16:creationId xmlns:a16="http://schemas.microsoft.com/office/drawing/2014/main" id="{D3E50CDE-E12E-045A-1BC1-71B252BBBB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9DAAB-2850-A77C-9D0C-931F3FD2FE13}"/>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266004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F810-AAB0-0F4C-A625-6B566A30D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1D91A8-CB17-09B7-F2FA-EC8C89519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FF120-268A-CFB9-E6A4-A19D47B31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D514B-0CA9-9AF8-A1C4-88BA68B31B8A}"/>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6" name="Footer Placeholder 5">
            <a:extLst>
              <a:ext uri="{FF2B5EF4-FFF2-40B4-BE49-F238E27FC236}">
                <a16:creationId xmlns:a16="http://schemas.microsoft.com/office/drawing/2014/main" id="{E947B9A9-8C4E-DCDF-BB98-13FEA59E7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699A7-6C26-E52E-DA8A-0A54DEE1D634}"/>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86997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9ABB-A8FE-720B-4201-1C1D29520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2A8C3-9E9F-CF95-70C0-D4D9136CC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80D4A-3DD6-9C03-643C-2E2446875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D7C61-5C69-746B-6A30-A334B3799390}"/>
              </a:ext>
            </a:extLst>
          </p:cNvPr>
          <p:cNvSpPr>
            <a:spLocks noGrp="1"/>
          </p:cNvSpPr>
          <p:nvPr>
            <p:ph type="dt" sz="half" idx="10"/>
          </p:nvPr>
        </p:nvSpPr>
        <p:spPr/>
        <p:txBody>
          <a:bodyPr/>
          <a:lstStyle/>
          <a:p>
            <a:fld id="{9ED3E0A8-2630-A847-AF54-5AC9400C2D8B}" type="datetimeFigureOut">
              <a:rPr lang="en-US" smtClean="0"/>
              <a:t>3/2/26</a:t>
            </a:fld>
            <a:endParaRPr lang="en-US"/>
          </a:p>
        </p:txBody>
      </p:sp>
      <p:sp>
        <p:nvSpPr>
          <p:cNvPr id="6" name="Footer Placeholder 5">
            <a:extLst>
              <a:ext uri="{FF2B5EF4-FFF2-40B4-BE49-F238E27FC236}">
                <a16:creationId xmlns:a16="http://schemas.microsoft.com/office/drawing/2014/main" id="{48E5E2B8-CF6B-AF21-4684-24FF8CA8D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97E88-7A8C-135A-3812-5504423D790A}"/>
              </a:ext>
            </a:extLst>
          </p:cNvPr>
          <p:cNvSpPr>
            <a:spLocks noGrp="1"/>
          </p:cNvSpPr>
          <p:nvPr>
            <p:ph type="sldNum" sz="quarter" idx="12"/>
          </p:nvPr>
        </p:nvSpPr>
        <p:spPr/>
        <p:txBody>
          <a:bodyPr/>
          <a:lstStyle/>
          <a:p>
            <a:fld id="{5847C94E-8764-7F43-B46C-E7C34AE7A561}" type="slidenum">
              <a:rPr lang="en-US" smtClean="0"/>
              <a:t>‹#›</a:t>
            </a:fld>
            <a:endParaRPr lang="en-US"/>
          </a:p>
        </p:txBody>
      </p:sp>
    </p:spTree>
    <p:extLst>
      <p:ext uri="{BB962C8B-B14F-4D97-AF65-F5344CB8AC3E}">
        <p14:creationId xmlns:p14="http://schemas.microsoft.com/office/powerpoint/2010/main" val="331967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3F449-BDC2-7A56-4483-5420F10C1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5A454F-A75D-6BE7-7BCF-13C7C493A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F246-8801-B386-5649-AAADFDC80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D3E0A8-2630-A847-AF54-5AC9400C2D8B}" type="datetimeFigureOut">
              <a:rPr lang="en-US" smtClean="0"/>
              <a:t>3/2/26</a:t>
            </a:fld>
            <a:endParaRPr lang="en-US"/>
          </a:p>
        </p:txBody>
      </p:sp>
      <p:sp>
        <p:nvSpPr>
          <p:cNvPr id="5" name="Footer Placeholder 4">
            <a:extLst>
              <a:ext uri="{FF2B5EF4-FFF2-40B4-BE49-F238E27FC236}">
                <a16:creationId xmlns:a16="http://schemas.microsoft.com/office/drawing/2014/main" id="{A40E5C50-EB57-57E2-D8EA-2EC8670F5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C9A394-F621-0F5A-C021-A3EBF1C5C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7C94E-8764-7F43-B46C-E7C34AE7A561}" type="slidenum">
              <a:rPr lang="en-US" smtClean="0"/>
              <a:t>‹#›</a:t>
            </a:fld>
            <a:endParaRPr lang="en-US"/>
          </a:p>
        </p:txBody>
      </p:sp>
    </p:spTree>
    <p:extLst>
      <p:ext uri="{BB962C8B-B14F-4D97-AF65-F5344CB8AC3E}">
        <p14:creationId xmlns:p14="http://schemas.microsoft.com/office/powerpoint/2010/main" val="64831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US_Capitol_during_government_shutdown;_west_side;_Washington,_DC;_2013-10-06.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DA34CB-639B-D0F8-27D7-D80D6080A1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349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8CD67-256B-615B-48B3-57C827D23C0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B384B60-796A-8CEB-B2C5-957BBE617F2A}"/>
              </a:ext>
            </a:extLst>
          </p:cNvPr>
          <p:cNvSpPr>
            <a:spLocks noGrp="1"/>
          </p:cNvSpPr>
          <p:nvPr>
            <p:ph type="title"/>
          </p:nvPr>
        </p:nvSpPr>
        <p:spPr/>
        <p:txBody>
          <a:bodyPr/>
          <a:lstStyle/>
          <a:p>
            <a:r>
              <a:rPr lang="en-US" dirty="0"/>
              <a:t>Repurposing qualified retirement assets</a:t>
            </a:r>
          </a:p>
        </p:txBody>
      </p:sp>
      <p:graphicFrame>
        <p:nvGraphicFramePr>
          <p:cNvPr id="16" name="Chart 15">
            <a:extLst>
              <a:ext uri="{FF2B5EF4-FFF2-40B4-BE49-F238E27FC236}">
                <a16:creationId xmlns:a16="http://schemas.microsoft.com/office/drawing/2014/main" id="{B9DE76A4-D269-E2AB-897E-667B4E2C2556}"/>
              </a:ext>
            </a:extLst>
          </p:cNvPr>
          <p:cNvGraphicFramePr>
            <a:graphicFrameLocks/>
          </p:cNvGraphicFramePr>
          <p:nvPr/>
        </p:nvGraphicFramePr>
        <p:xfrm>
          <a:off x="484826" y="1103608"/>
          <a:ext cx="3840480" cy="4884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19D98E6B-867D-7877-DDD4-A78C605B8ECA}"/>
              </a:ext>
            </a:extLst>
          </p:cNvPr>
          <p:cNvGraphicFramePr>
            <a:graphicFrameLocks/>
          </p:cNvGraphicFramePr>
          <p:nvPr/>
        </p:nvGraphicFramePr>
        <p:xfrm>
          <a:off x="948311" y="1190022"/>
          <a:ext cx="3133493" cy="4183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C0621694-1082-AD01-14CC-CC99CD7620AF}"/>
              </a:ext>
            </a:extLst>
          </p:cNvPr>
          <p:cNvGraphicFramePr>
            <a:graphicFrameLocks/>
          </p:cNvGraphicFramePr>
          <p:nvPr/>
        </p:nvGraphicFramePr>
        <p:xfrm>
          <a:off x="625699" y="614352"/>
          <a:ext cx="3959886" cy="535589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DE2C01B4-3BDC-E607-8B06-3AF615114F59}"/>
              </a:ext>
            </a:extLst>
          </p:cNvPr>
          <p:cNvSpPr txBox="1"/>
          <p:nvPr/>
        </p:nvSpPr>
        <p:spPr>
          <a:xfrm>
            <a:off x="1206629" y="2973110"/>
            <a:ext cx="1753385" cy="400110"/>
          </a:xfrm>
          <a:prstGeom prst="rect">
            <a:avLst/>
          </a:prstGeom>
          <a:noFill/>
        </p:spPr>
        <p:txBody>
          <a:bodyPr wrap="square" rtlCol="0">
            <a:spAutoFit/>
          </a:bodyPr>
          <a:lstStyle/>
          <a:p>
            <a:r>
              <a:rPr lang="en-US" sz="2000" dirty="0">
                <a:solidFill>
                  <a:schemeClr val="bg1"/>
                </a:solidFill>
              </a:rPr>
              <a:t>Portfolio</a:t>
            </a:r>
          </a:p>
        </p:txBody>
      </p:sp>
      <p:grpSp>
        <p:nvGrpSpPr>
          <p:cNvPr id="20" name="Group 19">
            <a:extLst>
              <a:ext uri="{FF2B5EF4-FFF2-40B4-BE49-F238E27FC236}">
                <a16:creationId xmlns:a16="http://schemas.microsoft.com/office/drawing/2014/main" id="{F4B52E20-79ED-3AB1-86D8-F9ED7346C515}"/>
              </a:ext>
            </a:extLst>
          </p:cNvPr>
          <p:cNvGrpSpPr/>
          <p:nvPr/>
        </p:nvGrpSpPr>
        <p:grpSpPr>
          <a:xfrm>
            <a:off x="7220343" y="1706311"/>
            <a:ext cx="4297659" cy="625944"/>
            <a:chOff x="7549654" y="443616"/>
            <a:chExt cx="3129208" cy="625944"/>
          </a:xfrm>
        </p:grpSpPr>
        <p:sp>
          <p:nvSpPr>
            <p:cNvPr id="21" name="TextBox 20">
              <a:extLst>
                <a:ext uri="{FF2B5EF4-FFF2-40B4-BE49-F238E27FC236}">
                  <a16:creationId xmlns:a16="http://schemas.microsoft.com/office/drawing/2014/main" id="{3A52F865-232E-D07B-F647-67108B8C46B8}"/>
                </a:ext>
              </a:extLst>
            </p:cNvPr>
            <p:cNvSpPr txBox="1"/>
            <p:nvPr/>
          </p:nvSpPr>
          <p:spPr>
            <a:xfrm>
              <a:off x="7954023" y="443616"/>
              <a:ext cx="2547437" cy="400110"/>
            </a:xfrm>
            <a:prstGeom prst="rect">
              <a:avLst/>
            </a:prstGeom>
            <a:noFill/>
          </p:spPr>
          <p:txBody>
            <a:bodyPr wrap="square" rtlCol="0">
              <a:spAutoFit/>
            </a:bodyPr>
            <a:lstStyle/>
            <a:p>
              <a:r>
                <a:rPr lang="en-US" sz="2000" b="1" dirty="0"/>
                <a:t>Assess your portfolio</a:t>
              </a:r>
            </a:p>
          </p:txBody>
        </p:sp>
        <p:sp>
          <p:nvSpPr>
            <p:cNvPr id="22" name="TextBox 21">
              <a:extLst>
                <a:ext uri="{FF2B5EF4-FFF2-40B4-BE49-F238E27FC236}">
                  <a16:creationId xmlns:a16="http://schemas.microsoft.com/office/drawing/2014/main" id="{A7CFA524-E8C4-87A0-6C94-876B21316ED0}"/>
                </a:ext>
              </a:extLst>
            </p:cNvPr>
            <p:cNvSpPr txBox="1"/>
            <p:nvPr/>
          </p:nvSpPr>
          <p:spPr>
            <a:xfrm>
              <a:off x="7954022" y="731006"/>
              <a:ext cx="2724840" cy="338554"/>
            </a:xfrm>
            <a:prstGeom prst="rect">
              <a:avLst/>
            </a:prstGeom>
            <a:noFill/>
          </p:spPr>
          <p:txBody>
            <a:bodyPr wrap="square" rtlCol="0">
              <a:spAutoFit/>
            </a:bodyPr>
            <a:lstStyle/>
            <a:p>
              <a:r>
                <a:rPr lang="en-US" sz="1600" dirty="0"/>
                <a:t>How much do you want to repurpose?</a:t>
              </a:r>
            </a:p>
          </p:txBody>
        </p:sp>
        <p:sp>
          <p:nvSpPr>
            <p:cNvPr id="23" name="TextBox 22">
              <a:extLst>
                <a:ext uri="{FF2B5EF4-FFF2-40B4-BE49-F238E27FC236}">
                  <a16:creationId xmlns:a16="http://schemas.microsoft.com/office/drawing/2014/main" id="{79AC12A4-1500-30D3-6690-FD8E064468DB}"/>
                </a:ext>
              </a:extLst>
            </p:cNvPr>
            <p:cNvSpPr txBox="1"/>
            <p:nvPr/>
          </p:nvSpPr>
          <p:spPr>
            <a:xfrm>
              <a:off x="7549654" y="443616"/>
              <a:ext cx="246609" cy="523220"/>
            </a:xfrm>
            <a:prstGeom prst="rect">
              <a:avLst/>
            </a:prstGeom>
            <a:noFill/>
          </p:spPr>
          <p:txBody>
            <a:bodyPr wrap="square" rtlCol="0">
              <a:spAutoFit/>
            </a:bodyPr>
            <a:lstStyle/>
            <a:p>
              <a:r>
                <a:rPr lang="en-US" sz="2800" b="1" dirty="0">
                  <a:solidFill>
                    <a:schemeClr val="accent2">
                      <a:lumMod val="75000"/>
                    </a:schemeClr>
                  </a:solidFill>
                </a:rPr>
                <a:t>1</a:t>
              </a:r>
            </a:p>
          </p:txBody>
        </p:sp>
      </p:grpSp>
      <p:grpSp>
        <p:nvGrpSpPr>
          <p:cNvPr id="24" name="Group 23">
            <a:extLst>
              <a:ext uri="{FF2B5EF4-FFF2-40B4-BE49-F238E27FC236}">
                <a16:creationId xmlns:a16="http://schemas.microsoft.com/office/drawing/2014/main" id="{07B26186-561B-12E6-F6EE-EBFD11328258}"/>
              </a:ext>
            </a:extLst>
          </p:cNvPr>
          <p:cNvGrpSpPr/>
          <p:nvPr/>
        </p:nvGrpSpPr>
        <p:grpSpPr>
          <a:xfrm>
            <a:off x="3983929" y="2800569"/>
            <a:ext cx="2890569" cy="615553"/>
            <a:chOff x="4666268" y="2717666"/>
            <a:chExt cx="2890569" cy="615553"/>
          </a:xfrm>
        </p:grpSpPr>
        <p:cxnSp>
          <p:nvCxnSpPr>
            <p:cNvPr id="25" name="Straight Arrow Connector 24">
              <a:extLst>
                <a:ext uri="{FF2B5EF4-FFF2-40B4-BE49-F238E27FC236}">
                  <a16:creationId xmlns:a16="http://schemas.microsoft.com/office/drawing/2014/main" id="{380B3846-8654-0D36-A4AA-EFAD2E5CED01}"/>
                </a:ext>
              </a:extLst>
            </p:cNvPr>
            <p:cNvCxnSpPr>
              <a:cxnSpLocks/>
            </p:cNvCxnSpPr>
            <p:nvPr/>
          </p:nvCxnSpPr>
          <p:spPr>
            <a:xfrm>
              <a:off x="4666268" y="3148553"/>
              <a:ext cx="527901" cy="0"/>
            </a:xfrm>
            <a:prstGeom prst="straightConnector1">
              <a:avLst/>
            </a:prstGeom>
            <a:ln cap="rnd">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2EDA6A8-8F8F-764C-D43D-6C2604970405}"/>
                </a:ext>
              </a:extLst>
            </p:cNvPr>
            <p:cNvSpPr txBox="1"/>
            <p:nvPr/>
          </p:nvSpPr>
          <p:spPr>
            <a:xfrm>
              <a:off x="5240006" y="2963887"/>
              <a:ext cx="2316831" cy="369332"/>
            </a:xfrm>
            <a:prstGeom prst="rect">
              <a:avLst/>
            </a:prstGeom>
            <a:noFill/>
          </p:spPr>
          <p:txBody>
            <a:bodyPr wrap="square" rtlCol="0">
              <a:spAutoFit/>
            </a:bodyPr>
            <a:lstStyle/>
            <a:p>
              <a:r>
                <a:rPr lang="en-US" b="1" dirty="0">
                  <a:solidFill>
                    <a:srgbClr val="60A7EE"/>
                  </a:solidFill>
                </a:rPr>
                <a:t>$150,000</a:t>
              </a:r>
            </a:p>
          </p:txBody>
        </p:sp>
        <p:sp>
          <p:nvSpPr>
            <p:cNvPr id="27" name="TextBox 26">
              <a:extLst>
                <a:ext uri="{FF2B5EF4-FFF2-40B4-BE49-F238E27FC236}">
                  <a16:creationId xmlns:a16="http://schemas.microsoft.com/office/drawing/2014/main" id="{6E485E20-E86F-373C-C8AD-CF7588B8E5AF}"/>
                </a:ext>
              </a:extLst>
            </p:cNvPr>
            <p:cNvSpPr txBox="1"/>
            <p:nvPr/>
          </p:nvSpPr>
          <p:spPr>
            <a:xfrm>
              <a:off x="5079447" y="2717666"/>
              <a:ext cx="1815155" cy="338554"/>
            </a:xfrm>
            <a:prstGeom prst="rect">
              <a:avLst/>
            </a:prstGeom>
            <a:noFill/>
          </p:spPr>
          <p:txBody>
            <a:bodyPr wrap="square" rtlCol="0">
              <a:spAutoFit/>
            </a:bodyPr>
            <a:lstStyle/>
            <a:p>
              <a:pPr algn="r"/>
              <a:r>
                <a:rPr lang="en-US" sz="1600" b="1" dirty="0"/>
                <a:t>Qualified Asset</a:t>
              </a:r>
            </a:p>
          </p:txBody>
        </p:sp>
      </p:grpSp>
      <p:grpSp>
        <p:nvGrpSpPr>
          <p:cNvPr id="29" name="Group 28">
            <a:extLst>
              <a:ext uri="{FF2B5EF4-FFF2-40B4-BE49-F238E27FC236}">
                <a16:creationId xmlns:a16="http://schemas.microsoft.com/office/drawing/2014/main" id="{85D08247-7440-B143-D253-459C0688582A}"/>
              </a:ext>
            </a:extLst>
          </p:cNvPr>
          <p:cNvGrpSpPr/>
          <p:nvPr/>
        </p:nvGrpSpPr>
        <p:grpSpPr>
          <a:xfrm>
            <a:off x="7073044" y="2641286"/>
            <a:ext cx="4634130" cy="1629957"/>
            <a:chOff x="7518097" y="447198"/>
            <a:chExt cx="3601488" cy="1629957"/>
          </a:xfrm>
        </p:grpSpPr>
        <p:sp>
          <p:nvSpPr>
            <p:cNvPr id="30" name="TextBox 29">
              <a:extLst>
                <a:ext uri="{FF2B5EF4-FFF2-40B4-BE49-F238E27FC236}">
                  <a16:creationId xmlns:a16="http://schemas.microsoft.com/office/drawing/2014/main" id="{9ADAC412-E1E1-4514-FBED-6B55B28125EE}"/>
                </a:ext>
              </a:extLst>
            </p:cNvPr>
            <p:cNvSpPr txBox="1"/>
            <p:nvPr/>
          </p:nvSpPr>
          <p:spPr>
            <a:xfrm>
              <a:off x="8080156" y="447198"/>
              <a:ext cx="2547437" cy="400110"/>
            </a:xfrm>
            <a:prstGeom prst="rect">
              <a:avLst/>
            </a:prstGeom>
            <a:noFill/>
          </p:spPr>
          <p:txBody>
            <a:bodyPr wrap="square" rtlCol="0">
              <a:spAutoFit/>
            </a:bodyPr>
            <a:lstStyle/>
            <a:p>
              <a:r>
                <a:rPr lang="en-US" sz="2000" b="1" dirty="0"/>
                <a:t>25% Premium Bonus</a:t>
              </a:r>
            </a:p>
          </p:txBody>
        </p:sp>
        <p:sp>
          <p:nvSpPr>
            <p:cNvPr id="31" name="TextBox 30">
              <a:extLst>
                <a:ext uri="{FF2B5EF4-FFF2-40B4-BE49-F238E27FC236}">
                  <a16:creationId xmlns:a16="http://schemas.microsoft.com/office/drawing/2014/main" id="{4BD3FB72-3A64-FAAC-5D26-C8F167CF9C13}"/>
                </a:ext>
              </a:extLst>
            </p:cNvPr>
            <p:cNvSpPr txBox="1"/>
            <p:nvPr/>
          </p:nvSpPr>
          <p:spPr>
            <a:xfrm>
              <a:off x="8083109" y="753716"/>
              <a:ext cx="3036476" cy="1323439"/>
            </a:xfrm>
            <a:prstGeom prst="rect">
              <a:avLst/>
            </a:prstGeom>
            <a:noFill/>
          </p:spPr>
          <p:txBody>
            <a:bodyPr wrap="square" rtlCol="0">
              <a:spAutoFit/>
            </a:bodyPr>
            <a:lstStyle/>
            <a:p>
              <a:r>
                <a:rPr lang="en-US" sz="1600" dirty="0"/>
                <a:t>Care Solutions products can provide you with a </a:t>
              </a:r>
              <a:r>
                <a:rPr lang="en-US" sz="1600" b="1" dirty="0"/>
                <a:t>25%</a:t>
              </a:r>
              <a:r>
                <a:rPr lang="en-US" sz="1600" dirty="0"/>
                <a:t> automatic premium bonus which provides additional purchasing power to obtain LTC protection.</a:t>
              </a:r>
            </a:p>
          </p:txBody>
        </p:sp>
        <p:sp>
          <p:nvSpPr>
            <p:cNvPr id="32" name="TextBox 31">
              <a:extLst>
                <a:ext uri="{FF2B5EF4-FFF2-40B4-BE49-F238E27FC236}">
                  <a16:creationId xmlns:a16="http://schemas.microsoft.com/office/drawing/2014/main" id="{31D64C1E-3B73-FF5F-7B0C-163DFE532C59}"/>
                </a:ext>
              </a:extLst>
            </p:cNvPr>
            <p:cNvSpPr txBox="1"/>
            <p:nvPr/>
          </p:nvSpPr>
          <p:spPr>
            <a:xfrm>
              <a:off x="7518097" y="470510"/>
              <a:ext cx="452789" cy="523220"/>
            </a:xfrm>
            <a:prstGeom prst="rect">
              <a:avLst/>
            </a:prstGeom>
            <a:noFill/>
          </p:spPr>
          <p:txBody>
            <a:bodyPr wrap="square" rtlCol="0">
              <a:spAutoFit/>
            </a:bodyPr>
            <a:lstStyle/>
            <a:p>
              <a:pPr algn="r"/>
              <a:r>
                <a:rPr lang="en-US" sz="2800" b="1" dirty="0">
                  <a:solidFill>
                    <a:srgbClr val="EA7600"/>
                  </a:solidFill>
                </a:rPr>
                <a:t>2</a:t>
              </a:r>
            </a:p>
          </p:txBody>
        </p:sp>
      </p:grpSp>
      <p:grpSp>
        <p:nvGrpSpPr>
          <p:cNvPr id="33" name="Group 32">
            <a:extLst>
              <a:ext uri="{FF2B5EF4-FFF2-40B4-BE49-F238E27FC236}">
                <a16:creationId xmlns:a16="http://schemas.microsoft.com/office/drawing/2014/main" id="{4FA70504-622E-859A-171D-51E11B179F79}"/>
              </a:ext>
            </a:extLst>
          </p:cNvPr>
          <p:cNvGrpSpPr/>
          <p:nvPr/>
        </p:nvGrpSpPr>
        <p:grpSpPr>
          <a:xfrm>
            <a:off x="3740511" y="3315464"/>
            <a:ext cx="3170644" cy="606126"/>
            <a:chOff x="4348485" y="2717666"/>
            <a:chExt cx="3170644" cy="606126"/>
          </a:xfrm>
        </p:grpSpPr>
        <p:cxnSp>
          <p:nvCxnSpPr>
            <p:cNvPr id="34" name="Straight Arrow Connector 33">
              <a:extLst>
                <a:ext uri="{FF2B5EF4-FFF2-40B4-BE49-F238E27FC236}">
                  <a16:creationId xmlns:a16="http://schemas.microsoft.com/office/drawing/2014/main" id="{5110454F-D0FB-EE91-54E2-D0F26979694E}"/>
                </a:ext>
              </a:extLst>
            </p:cNvPr>
            <p:cNvCxnSpPr>
              <a:cxnSpLocks/>
            </p:cNvCxnSpPr>
            <p:nvPr/>
          </p:nvCxnSpPr>
          <p:spPr>
            <a:xfrm>
              <a:off x="4348485" y="3139126"/>
              <a:ext cx="730963" cy="9427"/>
            </a:xfrm>
            <a:prstGeom prst="straightConnector1">
              <a:avLst/>
            </a:prstGeom>
            <a:ln cap="rnd">
              <a:solidFill>
                <a:srgbClr val="EA76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83841F6-291B-C5D7-E9A6-687C0DCBD22D}"/>
                </a:ext>
              </a:extLst>
            </p:cNvPr>
            <p:cNvSpPr txBox="1"/>
            <p:nvPr/>
          </p:nvSpPr>
          <p:spPr>
            <a:xfrm>
              <a:off x="5202298" y="2954460"/>
              <a:ext cx="2316831" cy="369332"/>
            </a:xfrm>
            <a:prstGeom prst="rect">
              <a:avLst/>
            </a:prstGeom>
            <a:noFill/>
          </p:spPr>
          <p:txBody>
            <a:bodyPr wrap="square" rtlCol="0">
              <a:spAutoFit/>
            </a:bodyPr>
            <a:lstStyle/>
            <a:p>
              <a:r>
                <a:rPr lang="en-US" b="1" dirty="0">
                  <a:solidFill>
                    <a:srgbClr val="EA7600"/>
                  </a:solidFill>
                </a:rPr>
                <a:t>$37,500</a:t>
              </a:r>
            </a:p>
          </p:txBody>
        </p:sp>
        <p:sp>
          <p:nvSpPr>
            <p:cNvPr id="36" name="TextBox 35">
              <a:extLst>
                <a:ext uri="{FF2B5EF4-FFF2-40B4-BE49-F238E27FC236}">
                  <a16:creationId xmlns:a16="http://schemas.microsoft.com/office/drawing/2014/main" id="{7B4F48B8-4FCA-2974-B6CE-96603F695B52}"/>
                </a:ext>
              </a:extLst>
            </p:cNvPr>
            <p:cNvSpPr txBox="1"/>
            <p:nvPr/>
          </p:nvSpPr>
          <p:spPr>
            <a:xfrm>
              <a:off x="5039107" y="2717666"/>
              <a:ext cx="1879296" cy="338554"/>
            </a:xfrm>
            <a:prstGeom prst="rect">
              <a:avLst/>
            </a:prstGeom>
            <a:noFill/>
          </p:spPr>
          <p:txBody>
            <a:bodyPr wrap="square" rtlCol="0">
              <a:spAutoFit/>
            </a:bodyPr>
            <a:lstStyle/>
            <a:p>
              <a:pPr algn="r"/>
              <a:r>
                <a:rPr lang="en-US" sz="1600" b="1" dirty="0"/>
                <a:t>Premium Bonus</a:t>
              </a:r>
            </a:p>
          </p:txBody>
        </p:sp>
      </p:grpSp>
      <p:grpSp>
        <p:nvGrpSpPr>
          <p:cNvPr id="37" name="Group 36">
            <a:extLst>
              <a:ext uri="{FF2B5EF4-FFF2-40B4-BE49-F238E27FC236}">
                <a16:creationId xmlns:a16="http://schemas.microsoft.com/office/drawing/2014/main" id="{CF038A22-502D-65E2-6B06-A2FFEC654C19}"/>
              </a:ext>
            </a:extLst>
          </p:cNvPr>
          <p:cNvGrpSpPr/>
          <p:nvPr/>
        </p:nvGrpSpPr>
        <p:grpSpPr>
          <a:xfrm>
            <a:off x="3740511" y="3840154"/>
            <a:ext cx="3137858" cy="615553"/>
            <a:chOff x="4418979" y="2717666"/>
            <a:chExt cx="3137858" cy="615553"/>
          </a:xfrm>
        </p:grpSpPr>
        <p:cxnSp>
          <p:nvCxnSpPr>
            <p:cNvPr id="38" name="Straight Arrow Connector 37">
              <a:extLst>
                <a:ext uri="{FF2B5EF4-FFF2-40B4-BE49-F238E27FC236}">
                  <a16:creationId xmlns:a16="http://schemas.microsoft.com/office/drawing/2014/main" id="{F217CD8B-6268-B6DC-269C-7BA0AAE11C8C}"/>
                </a:ext>
              </a:extLst>
            </p:cNvPr>
            <p:cNvCxnSpPr>
              <a:cxnSpLocks/>
            </p:cNvCxnSpPr>
            <p:nvPr/>
          </p:nvCxnSpPr>
          <p:spPr>
            <a:xfrm flipV="1">
              <a:off x="4418979" y="3148553"/>
              <a:ext cx="775190" cy="573"/>
            </a:xfrm>
            <a:prstGeom prst="straightConnector1">
              <a:avLst/>
            </a:prstGeom>
            <a:ln cap="rnd">
              <a:solidFill>
                <a:schemeClr val="accent5"/>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6F65513-EE9D-82A6-53C7-114116DBA25B}"/>
                </a:ext>
              </a:extLst>
            </p:cNvPr>
            <p:cNvSpPr txBox="1"/>
            <p:nvPr/>
          </p:nvSpPr>
          <p:spPr>
            <a:xfrm>
              <a:off x="5240006" y="2963887"/>
              <a:ext cx="2316831" cy="369332"/>
            </a:xfrm>
            <a:prstGeom prst="rect">
              <a:avLst/>
            </a:prstGeom>
            <a:noFill/>
          </p:spPr>
          <p:txBody>
            <a:bodyPr wrap="square" rtlCol="0">
              <a:spAutoFit/>
            </a:bodyPr>
            <a:lstStyle/>
            <a:p>
              <a:r>
                <a:rPr lang="en-US" b="1" dirty="0">
                  <a:solidFill>
                    <a:schemeClr val="accent5"/>
                  </a:solidFill>
                </a:rPr>
                <a:t>$187,499</a:t>
              </a:r>
            </a:p>
          </p:txBody>
        </p:sp>
        <p:sp>
          <p:nvSpPr>
            <p:cNvPr id="40" name="TextBox 39">
              <a:extLst>
                <a:ext uri="{FF2B5EF4-FFF2-40B4-BE49-F238E27FC236}">
                  <a16:creationId xmlns:a16="http://schemas.microsoft.com/office/drawing/2014/main" id="{213F440F-6C9E-7A1D-D498-C803B75563A8}"/>
                </a:ext>
              </a:extLst>
            </p:cNvPr>
            <p:cNvSpPr txBox="1"/>
            <p:nvPr/>
          </p:nvSpPr>
          <p:spPr>
            <a:xfrm>
              <a:off x="5079448" y="2717666"/>
              <a:ext cx="2134438" cy="338554"/>
            </a:xfrm>
            <a:prstGeom prst="rect">
              <a:avLst/>
            </a:prstGeom>
            <a:noFill/>
          </p:spPr>
          <p:txBody>
            <a:bodyPr wrap="square" rtlCol="0">
              <a:spAutoFit/>
            </a:bodyPr>
            <a:lstStyle/>
            <a:p>
              <a:pPr algn="r"/>
              <a:r>
                <a:rPr lang="en-US" sz="1600" b="1" dirty="0"/>
                <a:t>Repurposed Asset</a:t>
              </a:r>
            </a:p>
          </p:txBody>
        </p:sp>
      </p:grpSp>
      <p:grpSp>
        <p:nvGrpSpPr>
          <p:cNvPr id="41" name="Group 40">
            <a:extLst>
              <a:ext uri="{FF2B5EF4-FFF2-40B4-BE49-F238E27FC236}">
                <a16:creationId xmlns:a16="http://schemas.microsoft.com/office/drawing/2014/main" id="{DD5F018D-1B20-5C21-DEE1-6E44C0622ACE}"/>
              </a:ext>
            </a:extLst>
          </p:cNvPr>
          <p:cNvGrpSpPr/>
          <p:nvPr/>
        </p:nvGrpSpPr>
        <p:grpSpPr>
          <a:xfrm>
            <a:off x="7190932" y="4192583"/>
            <a:ext cx="4327069" cy="667901"/>
            <a:chOff x="7516528" y="672716"/>
            <a:chExt cx="4327069" cy="667901"/>
          </a:xfrm>
        </p:grpSpPr>
        <p:sp>
          <p:nvSpPr>
            <p:cNvPr id="42" name="TextBox 41">
              <a:extLst>
                <a:ext uri="{FF2B5EF4-FFF2-40B4-BE49-F238E27FC236}">
                  <a16:creationId xmlns:a16="http://schemas.microsoft.com/office/drawing/2014/main" id="{ED284CF0-3318-7F36-9679-0EACC5D87741}"/>
                </a:ext>
              </a:extLst>
            </p:cNvPr>
            <p:cNvSpPr txBox="1"/>
            <p:nvPr/>
          </p:nvSpPr>
          <p:spPr>
            <a:xfrm>
              <a:off x="8078587" y="672716"/>
              <a:ext cx="2547437" cy="400110"/>
            </a:xfrm>
            <a:prstGeom prst="rect">
              <a:avLst/>
            </a:prstGeom>
            <a:noFill/>
          </p:spPr>
          <p:txBody>
            <a:bodyPr wrap="square" rtlCol="0">
              <a:spAutoFit/>
            </a:bodyPr>
            <a:lstStyle/>
            <a:p>
              <a:r>
                <a:rPr lang="en-US" sz="2000" b="1" dirty="0"/>
                <a:t>Repurposed Asset </a:t>
              </a:r>
            </a:p>
          </p:txBody>
        </p:sp>
        <p:sp>
          <p:nvSpPr>
            <p:cNvPr id="43" name="TextBox 42">
              <a:extLst>
                <a:ext uri="{FF2B5EF4-FFF2-40B4-BE49-F238E27FC236}">
                  <a16:creationId xmlns:a16="http://schemas.microsoft.com/office/drawing/2014/main" id="{7E157654-B5A8-C3FF-C6DD-AE1112500665}"/>
                </a:ext>
              </a:extLst>
            </p:cNvPr>
            <p:cNvSpPr txBox="1"/>
            <p:nvPr/>
          </p:nvSpPr>
          <p:spPr>
            <a:xfrm>
              <a:off x="8078586" y="1002063"/>
              <a:ext cx="3765011" cy="338554"/>
            </a:xfrm>
            <a:prstGeom prst="rect">
              <a:avLst/>
            </a:prstGeom>
            <a:noFill/>
          </p:spPr>
          <p:txBody>
            <a:bodyPr wrap="square" rtlCol="0">
              <a:spAutoFit/>
            </a:bodyPr>
            <a:lstStyle/>
            <a:p>
              <a:r>
                <a:rPr lang="en-US" sz="1600" dirty="0"/>
                <a:t>Repurposed asset pays for your policy</a:t>
              </a:r>
            </a:p>
          </p:txBody>
        </p:sp>
        <p:sp>
          <p:nvSpPr>
            <p:cNvPr id="44" name="TextBox 43">
              <a:extLst>
                <a:ext uri="{FF2B5EF4-FFF2-40B4-BE49-F238E27FC236}">
                  <a16:creationId xmlns:a16="http://schemas.microsoft.com/office/drawing/2014/main" id="{96F8ADC3-A4E8-99C6-26FB-EC24B558953A}"/>
                </a:ext>
              </a:extLst>
            </p:cNvPr>
            <p:cNvSpPr txBox="1"/>
            <p:nvPr/>
          </p:nvSpPr>
          <p:spPr>
            <a:xfrm>
              <a:off x="7516528" y="680567"/>
              <a:ext cx="452789" cy="523220"/>
            </a:xfrm>
            <a:prstGeom prst="rect">
              <a:avLst/>
            </a:prstGeom>
            <a:noFill/>
          </p:spPr>
          <p:txBody>
            <a:bodyPr wrap="square" rtlCol="0">
              <a:spAutoFit/>
            </a:bodyPr>
            <a:lstStyle/>
            <a:p>
              <a:pPr algn="r"/>
              <a:r>
                <a:rPr lang="en-US" sz="2800" b="1" dirty="0">
                  <a:solidFill>
                    <a:schemeClr val="accent5"/>
                  </a:solidFill>
                </a:rPr>
                <a:t>3</a:t>
              </a:r>
            </a:p>
          </p:txBody>
        </p:sp>
      </p:grpSp>
      <p:sp>
        <p:nvSpPr>
          <p:cNvPr id="45" name="Rectangle: Rounded Corners 40">
            <a:extLst>
              <a:ext uri="{FF2B5EF4-FFF2-40B4-BE49-F238E27FC236}">
                <a16:creationId xmlns:a16="http://schemas.microsoft.com/office/drawing/2014/main" id="{94B49A32-CC6C-52E1-6D6C-14B35141975B}"/>
              </a:ext>
            </a:extLst>
          </p:cNvPr>
          <p:cNvSpPr/>
          <p:nvPr/>
        </p:nvSpPr>
        <p:spPr>
          <a:xfrm>
            <a:off x="-208547" y="5175395"/>
            <a:ext cx="12593053" cy="902968"/>
          </a:xfrm>
          <a:prstGeom prst="roundRect">
            <a:avLst/>
          </a:prstGeom>
          <a:solidFill>
            <a:schemeClr val="bg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Spread out tax liability with</a:t>
            </a:r>
          </a:p>
          <a:p>
            <a:pPr algn="ctr"/>
            <a:r>
              <a:rPr lang="en-US" sz="2400" b="1" dirty="0">
                <a:solidFill>
                  <a:schemeClr val="tx2"/>
                </a:solidFill>
              </a:rPr>
              <a:t>10 annual distributions of $18,750 </a:t>
            </a:r>
          </a:p>
        </p:txBody>
      </p:sp>
      <p:sp>
        <p:nvSpPr>
          <p:cNvPr id="46" name="Rectangle 45">
            <a:extLst>
              <a:ext uri="{FF2B5EF4-FFF2-40B4-BE49-F238E27FC236}">
                <a16:creationId xmlns:a16="http://schemas.microsoft.com/office/drawing/2014/main" id="{DD223C6F-57FC-9D20-4337-0D44EDAF5478}"/>
              </a:ext>
            </a:extLst>
          </p:cNvPr>
          <p:cNvSpPr/>
          <p:nvPr/>
        </p:nvSpPr>
        <p:spPr>
          <a:xfrm>
            <a:off x="1" y="6176178"/>
            <a:ext cx="12191998"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Tree>
    <p:extLst>
      <p:ext uri="{BB962C8B-B14F-4D97-AF65-F5344CB8AC3E}">
        <p14:creationId xmlns:p14="http://schemas.microsoft.com/office/powerpoint/2010/main" val="3169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7439-1DAC-FF9D-AD77-BF79A77098C6}"/>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00223B22-B718-0B7F-636D-36F0C3F4B2D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retirement dollars</a:t>
            </a:r>
            <a:endParaRPr lang="en-US" dirty="0"/>
          </a:p>
        </p:txBody>
      </p:sp>
      <p:sp>
        <p:nvSpPr>
          <p:cNvPr id="10" name="Rectangle 9">
            <a:extLst>
              <a:ext uri="{FF2B5EF4-FFF2-40B4-BE49-F238E27FC236}">
                <a16:creationId xmlns:a16="http://schemas.microsoft.com/office/drawing/2014/main" id="{7C135A6B-E4D9-2A25-DA2F-4F4AD15CCBBB}"/>
              </a:ext>
            </a:extLst>
          </p:cNvPr>
          <p:cNvSpPr/>
          <p:nvPr/>
        </p:nvSpPr>
        <p:spPr>
          <a:xfrm>
            <a:off x="6351" y="6291969"/>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1" name="Pentagon 4">
            <a:extLst>
              <a:ext uri="{FF2B5EF4-FFF2-40B4-BE49-F238E27FC236}">
                <a16:creationId xmlns:a16="http://schemas.microsoft.com/office/drawing/2014/main" id="{EBB02B0A-49F6-5208-22E7-0C1637FDE132}"/>
              </a:ext>
            </a:extLst>
          </p:cNvPr>
          <p:cNvSpPr/>
          <p:nvPr/>
        </p:nvSpPr>
        <p:spPr>
          <a:xfrm>
            <a:off x="5477274" y="2620660"/>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12" name="Rectangle 11">
            <a:extLst>
              <a:ext uri="{FF2B5EF4-FFF2-40B4-BE49-F238E27FC236}">
                <a16:creationId xmlns:a16="http://schemas.microsoft.com/office/drawing/2014/main" id="{68CCAF74-9FBE-3496-9B6F-35C77BDEDFFC}"/>
              </a:ext>
            </a:extLst>
          </p:cNvPr>
          <p:cNvSpPr/>
          <p:nvPr/>
        </p:nvSpPr>
        <p:spPr>
          <a:xfrm>
            <a:off x="716741" y="2620660"/>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policy – 24 mos.</a:t>
            </a:r>
          </a:p>
        </p:txBody>
      </p:sp>
      <p:sp>
        <p:nvSpPr>
          <p:cNvPr id="13" name="TextBox 12">
            <a:extLst>
              <a:ext uri="{FF2B5EF4-FFF2-40B4-BE49-F238E27FC236}">
                <a16:creationId xmlns:a16="http://schemas.microsoft.com/office/drawing/2014/main" id="{80B08493-288E-FDAF-E553-FE5FA273CAF8}"/>
              </a:ext>
            </a:extLst>
          </p:cNvPr>
          <p:cNvSpPr txBox="1"/>
          <p:nvPr/>
        </p:nvSpPr>
        <p:spPr>
          <a:xfrm>
            <a:off x="8959369" y="1598645"/>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5" name="Table 11">
            <a:extLst>
              <a:ext uri="{FF2B5EF4-FFF2-40B4-BE49-F238E27FC236}">
                <a16:creationId xmlns:a16="http://schemas.microsoft.com/office/drawing/2014/main" id="{CA9F622D-1BAA-21DE-82B4-A81251AFD08C}"/>
              </a:ext>
            </a:extLst>
          </p:cNvPr>
          <p:cNvGraphicFramePr>
            <a:graphicFrameLocks noGrp="1"/>
          </p:cNvGraphicFramePr>
          <p:nvPr/>
        </p:nvGraphicFramePr>
        <p:xfrm>
          <a:off x="714325" y="3468132"/>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[$18,750]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 – 10 pay annually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[$83,208]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[$6,934]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[$166,415]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6" name="Table 15">
            <a:extLst>
              <a:ext uri="{FF2B5EF4-FFF2-40B4-BE49-F238E27FC236}">
                <a16:creationId xmlns:a16="http://schemas.microsoft.com/office/drawing/2014/main" id="{4B2FE4AF-290B-9179-8DCC-0FCC125F6C28}"/>
              </a:ext>
            </a:extLst>
          </p:cNvPr>
          <p:cNvGraphicFramePr>
            <a:graphicFrameLocks noGrp="1"/>
          </p:cNvGraphicFramePr>
          <p:nvPr/>
        </p:nvGraphicFramePr>
        <p:xfrm>
          <a:off x="5487214" y="3468132"/>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 – 10 pay annually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[$83,208]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[$6,934]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7" name="Rectangle 16">
            <a:extLst>
              <a:ext uri="{FF2B5EF4-FFF2-40B4-BE49-F238E27FC236}">
                <a16:creationId xmlns:a16="http://schemas.microsoft.com/office/drawing/2014/main" id="{3372FED4-3BFA-61AC-2947-59A8D2995073}"/>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
        <p:nvSpPr>
          <p:cNvPr id="18" name="Title 12">
            <a:extLst>
              <a:ext uri="{FF2B5EF4-FFF2-40B4-BE49-F238E27FC236}">
                <a16:creationId xmlns:a16="http://schemas.microsoft.com/office/drawing/2014/main" id="{1461F3C4-F0F2-BA3E-0C82-48404FEF5CE3}"/>
              </a:ext>
            </a:extLst>
          </p:cNvPr>
          <p:cNvSpPr txBox="1">
            <a:spLocks/>
          </p:cNvSpPr>
          <p:nvPr/>
        </p:nvSpPr>
        <p:spPr>
          <a:xfrm>
            <a:off x="457199" y="1532965"/>
            <a:ext cx="5836025" cy="111458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Qualified asset	Premium bonus	Repurposed asset</a:t>
            </a:r>
          </a:p>
          <a:p>
            <a:r>
              <a:rPr lang="en-US" sz="1400" dirty="0">
                <a:latin typeface="Arial" panose="020B0604020202020204" pitchFamily="34" charset="0"/>
                <a:cs typeface="Arial" panose="020B0604020202020204" pitchFamily="34" charset="0"/>
              </a:rPr>
              <a:t>[</a:t>
            </a:r>
            <a:r>
              <a:rPr lang="en-US" sz="1400" dirty="0">
                <a:solidFill>
                  <a:schemeClr val="accent2"/>
                </a:solidFill>
                <a:latin typeface="Arial" panose="020B0604020202020204" pitchFamily="34" charset="0"/>
                <a:cs typeface="Arial" panose="020B0604020202020204" pitchFamily="34" charset="0"/>
              </a:rPr>
              <a:t>$150,000</a:t>
            </a:r>
            <a:r>
              <a:rPr lang="en-US" sz="1400" dirty="0">
                <a:latin typeface="Arial" panose="020B0604020202020204" pitchFamily="34" charset="0"/>
                <a:cs typeface="Arial" panose="020B0604020202020204" pitchFamily="34" charset="0"/>
              </a:rPr>
              <a:t>]		[</a:t>
            </a:r>
            <a:r>
              <a:rPr lang="en-US" sz="1400" dirty="0">
                <a:solidFill>
                  <a:srgbClr val="EA7600"/>
                </a:solidFill>
                <a:latin typeface="Arial" panose="020B0604020202020204" pitchFamily="34" charset="0"/>
                <a:cs typeface="Arial" panose="020B0604020202020204" pitchFamily="34" charset="0"/>
              </a:rPr>
              <a:t>$37,500</a:t>
            </a:r>
            <a:r>
              <a:rPr lang="en-US" sz="1400" dirty="0">
                <a:latin typeface="Arial" panose="020B0604020202020204" pitchFamily="34" charset="0"/>
                <a:cs typeface="Arial" panose="020B0604020202020204" pitchFamily="34" charset="0"/>
              </a:rPr>
              <a:t>]		[</a:t>
            </a:r>
            <a:r>
              <a:rPr lang="en-US" sz="1400" dirty="0">
                <a:solidFill>
                  <a:schemeClr val="accent5"/>
                </a:solidFill>
                <a:latin typeface="Arial" panose="020B0604020202020204" pitchFamily="34" charset="0"/>
                <a:cs typeface="Arial" panose="020B0604020202020204" pitchFamily="34" charset="0"/>
              </a:rPr>
              <a:t>$187,499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625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D05C-A9CB-B42C-92DA-AF89A07D2CB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30E424-76F5-6595-50AF-C41C9C361D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9371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E2A90-51F1-B4C9-C05A-B01B297A54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972F01-2905-8966-5351-3E04DC6D0F4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74026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108E-D9A3-6700-D7B4-53EC0E4196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C372C0D-3CEF-D1AF-A04B-D64B992CC27F}"/>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90576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asted-movie.png" descr="pasted-movie.png"/>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F4F9-61E4-E412-D6EA-94ACC53107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D4D27B0-3472-8EF3-8D25-4515E77FDC2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72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3159-09F4-6248-A1E9-8A9F70B1B1F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9FE1125-5AB0-E2E7-5A77-A2B899B121A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483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3496B-A147-E8AE-881B-F2B40B229433}"/>
              </a:ext>
            </a:extLst>
          </p:cNvPr>
          <p:cNvSpPr>
            <a:spLocks noGrp="1"/>
          </p:cNvSpPr>
          <p:nvPr>
            <p:ph type="title" idx="4294967295"/>
          </p:nvPr>
        </p:nvSpPr>
        <p:spPr>
          <a:xfrm>
            <a:off x="892366" y="190480"/>
            <a:ext cx="11277600" cy="1057275"/>
          </a:xfrm>
        </p:spPr>
        <p:txBody>
          <a:bodyPr/>
          <a:lstStyle/>
          <a:p>
            <a:r>
              <a:rPr lang="en-US" sz="3200" dirty="0">
                <a:latin typeface="Arial" panose="020B0604020202020204" pitchFamily="34" charset="0"/>
                <a:cs typeface="Arial" panose="020B0604020202020204" pitchFamily="34" charset="0"/>
              </a:rPr>
              <a:t>The Stacking Strategy</a:t>
            </a:r>
            <a:endParaRPr lang="en-US" dirty="0"/>
          </a:p>
        </p:txBody>
      </p:sp>
      <p:grpSp>
        <p:nvGrpSpPr>
          <p:cNvPr id="4" name="Group 3">
            <a:extLst>
              <a:ext uri="{FF2B5EF4-FFF2-40B4-BE49-F238E27FC236}">
                <a16:creationId xmlns:a16="http://schemas.microsoft.com/office/drawing/2014/main" id="{14C2F593-57A3-E823-9B6E-7019E12A55E1}"/>
              </a:ext>
            </a:extLst>
          </p:cNvPr>
          <p:cNvGrpSpPr/>
          <p:nvPr/>
        </p:nvGrpSpPr>
        <p:grpSpPr>
          <a:xfrm>
            <a:off x="892366" y="1425579"/>
            <a:ext cx="7272182" cy="1183933"/>
            <a:chOff x="3895725" y="1457864"/>
            <a:chExt cx="7272182" cy="1534718"/>
          </a:xfrm>
        </p:grpSpPr>
        <p:sp>
          <p:nvSpPr>
            <p:cNvPr id="7" name="Freeform: Shape 43">
              <a:extLst>
                <a:ext uri="{FF2B5EF4-FFF2-40B4-BE49-F238E27FC236}">
                  <a16:creationId xmlns:a16="http://schemas.microsoft.com/office/drawing/2014/main" id="{697EB84D-2B0B-BCEB-C218-DBE5B7F7CBC0}"/>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Age 55</a:t>
              </a:r>
            </a:p>
          </p:txBody>
        </p:sp>
        <p:grpSp>
          <p:nvGrpSpPr>
            <p:cNvPr id="8" name="Group 7">
              <a:extLst>
                <a:ext uri="{FF2B5EF4-FFF2-40B4-BE49-F238E27FC236}">
                  <a16:creationId xmlns:a16="http://schemas.microsoft.com/office/drawing/2014/main" id="{24C940E3-15B3-EBB7-7279-E1D100089458}"/>
                </a:ext>
              </a:extLst>
            </p:cNvPr>
            <p:cNvGrpSpPr/>
            <p:nvPr/>
          </p:nvGrpSpPr>
          <p:grpSpPr>
            <a:xfrm>
              <a:off x="3895725" y="1457864"/>
              <a:ext cx="1210460" cy="1268244"/>
              <a:chOff x="3895725" y="1457864"/>
              <a:chExt cx="1210460" cy="1268244"/>
            </a:xfrm>
          </p:grpSpPr>
          <p:sp>
            <p:nvSpPr>
              <p:cNvPr id="30" name="Freeform: Shape 55">
                <a:extLst>
                  <a:ext uri="{FF2B5EF4-FFF2-40B4-BE49-F238E27FC236}">
                    <a16:creationId xmlns:a16="http://schemas.microsoft.com/office/drawing/2014/main" id="{37E2D4E0-64B6-E3AD-D0AF-FB5F7AE2FFF9}"/>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Freeform: Shape 58">
                <a:extLst>
                  <a:ext uri="{FF2B5EF4-FFF2-40B4-BE49-F238E27FC236}">
                    <a16:creationId xmlns:a16="http://schemas.microsoft.com/office/drawing/2014/main" id="{26E69DA2-6725-DA1F-32CD-F5055ACFE3E5}"/>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9B20A1E4-0014-7ED0-304E-967A64568124}"/>
                </a:ext>
              </a:extLst>
            </p:cNvPr>
            <p:cNvGrpSpPr/>
            <p:nvPr/>
          </p:nvGrpSpPr>
          <p:grpSpPr>
            <a:xfrm>
              <a:off x="5100810" y="1457864"/>
              <a:ext cx="869294" cy="1534718"/>
              <a:chOff x="5100810" y="1457864"/>
              <a:chExt cx="869294" cy="1534718"/>
            </a:xfrm>
          </p:grpSpPr>
          <p:sp>
            <p:nvSpPr>
              <p:cNvPr id="25" name="Freeform: Shape 48">
                <a:extLst>
                  <a:ext uri="{FF2B5EF4-FFF2-40B4-BE49-F238E27FC236}">
                    <a16:creationId xmlns:a16="http://schemas.microsoft.com/office/drawing/2014/main" id="{CE58A327-BDDC-8834-9597-B61739AC1581}"/>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Freeform: Shape 49">
                <a:extLst>
                  <a:ext uri="{FF2B5EF4-FFF2-40B4-BE49-F238E27FC236}">
                    <a16:creationId xmlns:a16="http://schemas.microsoft.com/office/drawing/2014/main" id="{19E8A0BF-C58D-436E-9B9B-E722B33B6519}"/>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Freeform: Shape 50">
                <a:extLst>
                  <a:ext uri="{FF2B5EF4-FFF2-40B4-BE49-F238E27FC236}">
                    <a16:creationId xmlns:a16="http://schemas.microsoft.com/office/drawing/2014/main" id="{ECDB61A4-878E-B516-B439-FCD8B4CFE3E4}"/>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Freeform: Shape 52">
                <a:extLst>
                  <a:ext uri="{FF2B5EF4-FFF2-40B4-BE49-F238E27FC236}">
                    <a16:creationId xmlns:a16="http://schemas.microsoft.com/office/drawing/2014/main" id="{A8992F74-8FC4-1B46-17EB-6E7792AC789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Freeform: Shape 53">
                <a:extLst>
                  <a:ext uri="{FF2B5EF4-FFF2-40B4-BE49-F238E27FC236}">
                    <a16:creationId xmlns:a16="http://schemas.microsoft.com/office/drawing/2014/main" id="{90FB9251-5660-9700-D4EB-C9FFDCCCF919}"/>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4" name="Freeform: Shape 47">
              <a:extLst>
                <a:ext uri="{FF2B5EF4-FFF2-40B4-BE49-F238E27FC236}">
                  <a16:creationId xmlns:a16="http://schemas.microsoft.com/office/drawing/2014/main" id="{01CB2CA6-CC17-2162-06E9-99900DADF16E}"/>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2" name="Group 31">
            <a:extLst>
              <a:ext uri="{FF2B5EF4-FFF2-40B4-BE49-F238E27FC236}">
                <a16:creationId xmlns:a16="http://schemas.microsoft.com/office/drawing/2014/main" id="{8D072701-EDD7-A4BC-B322-DFC0AE954E9B}"/>
              </a:ext>
            </a:extLst>
          </p:cNvPr>
          <p:cNvGrpSpPr/>
          <p:nvPr/>
        </p:nvGrpSpPr>
        <p:grpSpPr>
          <a:xfrm>
            <a:off x="892366" y="2675041"/>
            <a:ext cx="7272182" cy="1183933"/>
            <a:chOff x="3895725" y="1457864"/>
            <a:chExt cx="7272182" cy="1534718"/>
          </a:xfrm>
        </p:grpSpPr>
        <p:sp>
          <p:nvSpPr>
            <p:cNvPr id="33" name="Freeform: Shape 63">
              <a:extLst>
                <a:ext uri="{FF2B5EF4-FFF2-40B4-BE49-F238E27FC236}">
                  <a16:creationId xmlns:a16="http://schemas.microsoft.com/office/drawing/2014/main" id="{1C34DAD1-81FA-D6C2-49CA-C62F5A06C4CF}"/>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50</a:t>
              </a:r>
            </a:p>
          </p:txBody>
        </p:sp>
        <p:grpSp>
          <p:nvGrpSpPr>
            <p:cNvPr id="34" name="Group 33">
              <a:extLst>
                <a:ext uri="{FF2B5EF4-FFF2-40B4-BE49-F238E27FC236}">
                  <a16:creationId xmlns:a16="http://schemas.microsoft.com/office/drawing/2014/main" id="{524F0348-D8BB-9D68-2001-AE9DB6BCEFBC}"/>
                </a:ext>
              </a:extLst>
            </p:cNvPr>
            <p:cNvGrpSpPr/>
            <p:nvPr/>
          </p:nvGrpSpPr>
          <p:grpSpPr>
            <a:xfrm>
              <a:off x="3895725" y="1457864"/>
              <a:ext cx="1210460" cy="1268244"/>
              <a:chOff x="3895725" y="1457864"/>
              <a:chExt cx="1210460" cy="1268244"/>
            </a:xfrm>
          </p:grpSpPr>
          <p:sp>
            <p:nvSpPr>
              <p:cNvPr id="42" name="Freeform: Shape 90">
                <a:extLst>
                  <a:ext uri="{FF2B5EF4-FFF2-40B4-BE49-F238E27FC236}">
                    <a16:creationId xmlns:a16="http://schemas.microsoft.com/office/drawing/2014/main" id="{6A08757A-9F8B-028F-2962-1CC5CB471D75}"/>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Freeform: Shape 91">
                <a:extLst>
                  <a:ext uri="{FF2B5EF4-FFF2-40B4-BE49-F238E27FC236}">
                    <a16:creationId xmlns:a16="http://schemas.microsoft.com/office/drawing/2014/main" id="{309D4090-198A-D6A9-6DEB-EAFBFD4F3182}"/>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5" name="Group 34">
              <a:extLst>
                <a:ext uri="{FF2B5EF4-FFF2-40B4-BE49-F238E27FC236}">
                  <a16:creationId xmlns:a16="http://schemas.microsoft.com/office/drawing/2014/main" id="{07FBE3CF-9CB2-5F87-BEBC-B1C414114750}"/>
                </a:ext>
              </a:extLst>
            </p:cNvPr>
            <p:cNvGrpSpPr/>
            <p:nvPr/>
          </p:nvGrpSpPr>
          <p:grpSpPr>
            <a:xfrm>
              <a:off x="5100810" y="1457864"/>
              <a:ext cx="869294" cy="1534718"/>
              <a:chOff x="5100810" y="1457864"/>
              <a:chExt cx="869294" cy="1534718"/>
            </a:xfrm>
          </p:grpSpPr>
          <p:sp>
            <p:nvSpPr>
              <p:cNvPr id="37" name="Freeform: Shape 70">
                <a:extLst>
                  <a:ext uri="{FF2B5EF4-FFF2-40B4-BE49-F238E27FC236}">
                    <a16:creationId xmlns:a16="http://schemas.microsoft.com/office/drawing/2014/main" id="{87550956-2D21-0E4F-BAC7-4D48F07D8975}"/>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Freeform: Shape 71">
                <a:extLst>
                  <a:ext uri="{FF2B5EF4-FFF2-40B4-BE49-F238E27FC236}">
                    <a16:creationId xmlns:a16="http://schemas.microsoft.com/office/drawing/2014/main" id="{C85560E3-C226-7207-4590-054C75253CE0}"/>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Freeform: Shape 72">
                <a:extLst>
                  <a:ext uri="{FF2B5EF4-FFF2-40B4-BE49-F238E27FC236}">
                    <a16:creationId xmlns:a16="http://schemas.microsoft.com/office/drawing/2014/main" id="{A8937A83-8991-608B-3A50-7084C09C17F0}"/>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Freeform: Shape 85">
                <a:extLst>
                  <a:ext uri="{FF2B5EF4-FFF2-40B4-BE49-F238E27FC236}">
                    <a16:creationId xmlns:a16="http://schemas.microsoft.com/office/drawing/2014/main" id="{E545BC40-4201-C20F-D906-93D090D3BA5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Freeform: Shape 87">
                <a:extLst>
                  <a:ext uri="{FF2B5EF4-FFF2-40B4-BE49-F238E27FC236}">
                    <a16:creationId xmlns:a16="http://schemas.microsoft.com/office/drawing/2014/main" id="{F5CE6EAF-5B77-A70D-FFB6-6D1A835F8CDC}"/>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6" name="Freeform: Shape 69">
              <a:extLst>
                <a:ext uri="{FF2B5EF4-FFF2-40B4-BE49-F238E27FC236}">
                  <a16:creationId xmlns:a16="http://schemas.microsoft.com/office/drawing/2014/main" id="{BFFB5E3D-4568-0AE7-9FEC-918E3054B7F9}"/>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4" name="Group 43">
            <a:extLst>
              <a:ext uri="{FF2B5EF4-FFF2-40B4-BE49-F238E27FC236}">
                <a16:creationId xmlns:a16="http://schemas.microsoft.com/office/drawing/2014/main" id="{38D4CECC-A24B-1B63-DF34-83C34976FF5A}"/>
              </a:ext>
            </a:extLst>
          </p:cNvPr>
          <p:cNvGrpSpPr/>
          <p:nvPr/>
        </p:nvGrpSpPr>
        <p:grpSpPr>
          <a:xfrm>
            <a:off x="892366" y="3924503"/>
            <a:ext cx="7272182" cy="1183933"/>
            <a:chOff x="3895725" y="1457864"/>
            <a:chExt cx="7272182" cy="1534718"/>
          </a:xfrm>
        </p:grpSpPr>
        <p:sp>
          <p:nvSpPr>
            <p:cNvPr id="45" name="Freeform: Shape 93">
              <a:extLst>
                <a:ext uri="{FF2B5EF4-FFF2-40B4-BE49-F238E27FC236}">
                  <a16:creationId xmlns:a16="http://schemas.microsoft.com/office/drawing/2014/main" id="{C04449F1-3C90-2B4E-B7B1-45648609F069}"/>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45</a:t>
              </a:r>
            </a:p>
          </p:txBody>
        </p:sp>
        <p:grpSp>
          <p:nvGrpSpPr>
            <p:cNvPr id="46" name="Group 45">
              <a:extLst>
                <a:ext uri="{FF2B5EF4-FFF2-40B4-BE49-F238E27FC236}">
                  <a16:creationId xmlns:a16="http://schemas.microsoft.com/office/drawing/2014/main" id="{054BFD78-9133-D232-41D3-13437E4D6950}"/>
                </a:ext>
              </a:extLst>
            </p:cNvPr>
            <p:cNvGrpSpPr/>
            <p:nvPr/>
          </p:nvGrpSpPr>
          <p:grpSpPr>
            <a:xfrm>
              <a:off x="3895725" y="1457864"/>
              <a:ext cx="1210460" cy="1268244"/>
              <a:chOff x="3895725" y="1457864"/>
              <a:chExt cx="1210460" cy="1268244"/>
            </a:xfrm>
          </p:grpSpPr>
          <p:sp>
            <p:nvSpPr>
              <p:cNvPr id="54" name="Freeform: Shape 102">
                <a:extLst>
                  <a:ext uri="{FF2B5EF4-FFF2-40B4-BE49-F238E27FC236}">
                    <a16:creationId xmlns:a16="http://schemas.microsoft.com/office/drawing/2014/main" id="{C28B8A6A-BFDC-D308-FFE2-8A26991C92A1}"/>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Freeform: Shape 103">
                <a:extLst>
                  <a:ext uri="{FF2B5EF4-FFF2-40B4-BE49-F238E27FC236}">
                    <a16:creationId xmlns:a16="http://schemas.microsoft.com/office/drawing/2014/main" id="{68C6A8BF-0536-3828-BA31-E7E4DDCC06A6}"/>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7" name="Group 46">
              <a:extLst>
                <a:ext uri="{FF2B5EF4-FFF2-40B4-BE49-F238E27FC236}">
                  <a16:creationId xmlns:a16="http://schemas.microsoft.com/office/drawing/2014/main" id="{9DBCB102-C851-F5EA-56C2-045B27E4A1E4}"/>
                </a:ext>
              </a:extLst>
            </p:cNvPr>
            <p:cNvGrpSpPr/>
            <p:nvPr/>
          </p:nvGrpSpPr>
          <p:grpSpPr>
            <a:xfrm>
              <a:off x="5100810" y="1457864"/>
              <a:ext cx="869294" cy="1534718"/>
              <a:chOff x="5100810" y="1457864"/>
              <a:chExt cx="869294" cy="1534718"/>
            </a:xfrm>
          </p:grpSpPr>
          <p:sp>
            <p:nvSpPr>
              <p:cNvPr id="49" name="Freeform: Shape 97">
                <a:extLst>
                  <a:ext uri="{FF2B5EF4-FFF2-40B4-BE49-F238E27FC236}">
                    <a16:creationId xmlns:a16="http://schemas.microsoft.com/office/drawing/2014/main" id="{977897D0-D87C-2A75-BD51-6CBC5150264F}"/>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Freeform: Shape 98">
                <a:extLst>
                  <a:ext uri="{FF2B5EF4-FFF2-40B4-BE49-F238E27FC236}">
                    <a16:creationId xmlns:a16="http://schemas.microsoft.com/office/drawing/2014/main" id="{90788CA1-4F1D-8272-8539-0E6D359373AE}"/>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Freeform: Shape 99">
                <a:extLst>
                  <a:ext uri="{FF2B5EF4-FFF2-40B4-BE49-F238E27FC236}">
                    <a16:creationId xmlns:a16="http://schemas.microsoft.com/office/drawing/2014/main" id="{583DF597-A789-F0EF-6576-1B1C69F1AA38}"/>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Freeform: Shape 100">
                <a:extLst>
                  <a:ext uri="{FF2B5EF4-FFF2-40B4-BE49-F238E27FC236}">
                    <a16:creationId xmlns:a16="http://schemas.microsoft.com/office/drawing/2014/main" id="{5A0042C1-7D3D-14A5-3AEB-416F9E81F89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Freeform: Shape 101">
                <a:extLst>
                  <a:ext uri="{FF2B5EF4-FFF2-40B4-BE49-F238E27FC236}">
                    <a16:creationId xmlns:a16="http://schemas.microsoft.com/office/drawing/2014/main" id="{3C2BBC25-9AD7-7203-7278-3CE4252D55F3}"/>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8" name="Freeform: Shape 96">
              <a:extLst>
                <a:ext uri="{FF2B5EF4-FFF2-40B4-BE49-F238E27FC236}">
                  <a16:creationId xmlns:a16="http://schemas.microsoft.com/office/drawing/2014/main" id="{11366B43-C440-2F60-AC79-271E60F3C695}"/>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1D86CCBD-1CE2-D60C-3F81-BD603BB603DE}"/>
              </a:ext>
            </a:extLst>
          </p:cNvPr>
          <p:cNvGrpSpPr/>
          <p:nvPr/>
        </p:nvGrpSpPr>
        <p:grpSpPr>
          <a:xfrm>
            <a:off x="892366" y="5173964"/>
            <a:ext cx="7272182" cy="1183933"/>
            <a:chOff x="3895725" y="1457864"/>
            <a:chExt cx="7272182" cy="1534718"/>
          </a:xfrm>
        </p:grpSpPr>
        <p:sp>
          <p:nvSpPr>
            <p:cNvPr id="57" name="Freeform: Shape 105">
              <a:extLst>
                <a:ext uri="{FF2B5EF4-FFF2-40B4-BE49-F238E27FC236}">
                  <a16:creationId xmlns:a16="http://schemas.microsoft.com/office/drawing/2014/main" id="{2E787243-393B-B7F0-2B09-676AC681E413}"/>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58" name="Group 57">
              <a:extLst>
                <a:ext uri="{FF2B5EF4-FFF2-40B4-BE49-F238E27FC236}">
                  <a16:creationId xmlns:a16="http://schemas.microsoft.com/office/drawing/2014/main" id="{3A459CFF-6F88-2936-5FF7-CB261B47412E}"/>
                </a:ext>
              </a:extLst>
            </p:cNvPr>
            <p:cNvGrpSpPr/>
            <p:nvPr/>
          </p:nvGrpSpPr>
          <p:grpSpPr>
            <a:xfrm>
              <a:off x="3895725" y="1457864"/>
              <a:ext cx="1210460" cy="1268244"/>
              <a:chOff x="3895725" y="1457864"/>
              <a:chExt cx="1210460" cy="1268244"/>
            </a:xfrm>
          </p:grpSpPr>
          <p:sp>
            <p:nvSpPr>
              <p:cNvPr id="66" name="Freeform: Shape 114">
                <a:extLst>
                  <a:ext uri="{FF2B5EF4-FFF2-40B4-BE49-F238E27FC236}">
                    <a16:creationId xmlns:a16="http://schemas.microsoft.com/office/drawing/2014/main" id="{85F505AC-9338-EB9C-B06F-5C42B77F3E7E}"/>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Freeform: Shape 115">
                <a:extLst>
                  <a:ext uri="{FF2B5EF4-FFF2-40B4-BE49-F238E27FC236}">
                    <a16:creationId xmlns:a16="http://schemas.microsoft.com/office/drawing/2014/main" id="{E5F79793-86A7-1BB6-6164-140C613C9FA9}"/>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9" name="Group 58">
              <a:extLst>
                <a:ext uri="{FF2B5EF4-FFF2-40B4-BE49-F238E27FC236}">
                  <a16:creationId xmlns:a16="http://schemas.microsoft.com/office/drawing/2014/main" id="{13439DF8-FAA6-716B-6C8B-D18C9417799D}"/>
                </a:ext>
              </a:extLst>
            </p:cNvPr>
            <p:cNvGrpSpPr/>
            <p:nvPr/>
          </p:nvGrpSpPr>
          <p:grpSpPr>
            <a:xfrm>
              <a:off x="5100810" y="1457864"/>
              <a:ext cx="869294" cy="1534718"/>
              <a:chOff x="5100810" y="1457864"/>
              <a:chExt cx="869294" cy="1534718"/>
            </a:xfrm>
          </p:grpSpPr>
          <p:sp>
            <p:nvSpPr>
              <p:cNvPr id="61" name="Freeform: Shape 109">
                <a:extLst>
                  <a:ext uri="{FF2B5EF4-FFF2-40B4-BE49-F238E27FC236}">
                    <a16:creationId xmlns:a16="http://schemas.microsoft.com/office/drawing/2014/main" id="{F7610E3B-81DD-EBCE-7F84-E3FEE0A01A86}"/>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Freeform: Shape 110">
                <a:extLst>
                  <a:ext uri="{FF2B5EF4-FFF2-40B4-BE49-F238E27FC236}">
                    <a16:creationId xmlns:a16="http://schemas.microsoft.com/office/drawing/2014/main" id="{43C57D49-9C8D-D86E-07CA-2F69165B8359}"/>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3" name="Freeform: Shape 111">
                <a:extLst>
                  <a:ext uri="{FF2B5EF4-FFF2-40B4-BE49-F238E27FC236}">
                    <a16:creationId xmlns:a16="http://schemas.microsoft.com/office/drawing/2014/main" id="{35F65606-140E-8919-A02F-5A024C9DA6AB}"/>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Freeform: Shape 112">
                <a:extLst>
                  <a:ext uri="{FF2B5EF4-FFF2-40B4-BE49-F238E27FC236}">
                    <a16:creationId xmlns:a16="http://schemas.microsoft.com/office/drawing/2014/main" id="{6A211F02-B67D-4634-D948-39265B255993}"/>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5" name="Freeform: Shape 113">
                <a:extLst>
                  <a:ext uri="{FF2B5EF4-FFF2-40B4-BE49-F238E27FC236}">
                    <a16:creationId xmlns:a16="http://schemas.microsoft.com/office/drawing/2014/main" id="{4E3624CA-284D-F67E-D6E7-5C39C3EA4750}"/>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0" name="Freeform: Shape 108">
              <a:extLst>
                <a:ext uri="{FF2B5EF4-FFF2-40B4-BE49-F238E27FC236}">
                  <a16:creationId xmlns:a16="http://schemas.microsoft.com/office/drawing/2014/main" id="{F57847A6-D3C4-E0D2-431F-21A16D70A771}"/>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9" name="Rectangle 68">
            <a:extLst>
              <a:ext uri="{FF2B5EF4-FFF2-40B4-BE49-F238E27FC236}">
                <a16:creationId xmlns:a16="http://schemas.microsoft.com/office/drawing/2014/main" id="{22F70A10-196A-2708-3238-C3C9E32B5231}"/>
              </a:ext>
            </a:extLst>
          </p:cNvPr>
          <p:cNvSpPr/>
          <p:nvPr/>
        </p:nvSpPr>
        <p:spPr>
          <a:xfrm>
            <a:off x="8956501" y="1420023"/>
            <a:ext cx="2502944" cy="3789388"/>
          </a:xfrm>
          <a:prstGeom prst="rect">
            <a:avLst/>
          </a:prstGeom>
          <a:solidFill>
            <a:schemeClr val="accent4"/>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0" cap="none" spc="0" normalizeH="0" baseline="0" noProof="0" dirty="0">
                <a:ln>
                  <a:noFill/>
                </a:ln>
                <a:solidFill>
                  <a:srgbClr val="002C77"/>
                </a:solidFill>
                <a:uLnTx/>
                <a:uFillTx/>
                <a:latin typeface="+mj-lt"/>
                <a:ea typeface="+mn-ea"/>
                <a:cs typeface="Cavolini" panose="03000502040302020204" pitchFamily="66" charset="0"/>
              </a:rPr>
            </a:br>
            <a:r>
              <a:rPr kumimoji="0" lang="en-US" sz="2800" b="1" i="0" u="none" strike="noStrike" kern="0" cap="none" spc="0" normalizeH="0" baseline="0" noProof="0" dirty="0">
                <a:ln>
                  <a:noFill/>
                </a:ln>
                <a:solidFill>
                  <a:srgbClr val="002C77"/>
                </a:solidFill>
                <a:uLnTx/>
                <a:uFillTx/>
                <a:latin typeface="+mj-lt"/>
                <a:ea typeface="+mn-ea"/>
                <a:cs typeface="Cavolini" panose="03000502040302020204" pitchFamily="66" charset="0"/>
              </a:rPr>
              <a:t>TOTAL</a:t>
            </a:r>
            <a:endParaRPr kumimoji="0" lang="en-US" sz="2000" b="1" i="0" u="none" strike="noStrike" kern="0" cap="none" spc="0" normalizeH="0" baseline="0" noProof="0" dirty="0">
              <a:ln>
                <a:noFill/>
              </a:ln>
              <a:solidFill>
                <a:srgbClr val="002C77"/>
              </a:solidFill>
              <a:uLnTx/>
              <a:uFillTx/>
              <a:latin typeface="+mj-lt"/>
              <a:ea typeface="+mn-ea"/>
              <a:cs typeface="Cavolini" panose="03000502040302020204" pitchFamily="66" charset="0"/>
            </a:endParaRPr>
          </a:p>
        </p:txBody>
      </p:sp>
      <p:sp>
        <p:nvSpPr>
          <p:cNvPr id="71" name="TextBox 70">
            <a:extLst>
              <a:ext uri="{FF2B5EF4-FFF2-40B4-BE49-F238E27FC236}">
                <a16:creationId xmlns:a16="http://schemas.microsoft.com/office/drawing/2014/main" id="{C46EB9E9-4183-438C-1774-09A29F6C989A}"/>
              </a:ext>
            </a:extLst>
          </p:cNvPr>
          <p:cNvSpPr txBox="1"/>
          <p:nvPr/>
        </p:nvSpPr>
        <p:spPr>
          <a:xfrm rot="12315">
            <a:off x="9155460" y="2600034"/>
            <a:ext cx="2118672" cy="2400657"/>
          </a:xfrm>
          <a:prstGeom prst="rect">
            <a:avLst/>
          </a:prstGeom>
          <a:noFill/>
        </p:spPr>
        <p:txBody>
          <a:bodyPr wrap="square" lIns="0" r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Death Benefit:  </a:t>
            </a: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$200,000</a:t>
            </a:r>
            <a:endParaRPr kumimoji="0" lang="en-US"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Annual 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a:t>
            </a:r>
            <a:r>
              <a:rPr lang="en-US" sz="2400" noProof="1">
                <a:solidFill>
                  <a:srgbClr val="002C77"/>
                </a:solidFill>
                <a:cs typeface="Cavolini" panose="03000502040302020204" pitchFamily="66" charset="0"/>
              </a:rPr>
              <a:t>7,076</a:t>
            </a:r>
            <a:endParaRPr kumimoji="0" lang="en-US" sz="24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Annual LTC Income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$99,984</a:t>
            </a:r>
          </a:p>
        </p:txBody>
      </p:sp>
      <p:pic>
        <p:nvPicPr>
          <p:cNvPr id="72" name="Graphic 71" descr="Badge 1 with solid fill">
            <a:extLst>
              <a:ext uri="{FF2B5EF4-FFF2-40B4-BE49-F238E27FC236}">
                <a16:creationId xmlns:a16="http://schemas.microsoft.com/office/drawing/2014/main" id="{4FA2E1D0-5545-DF2E-7260-8B638A6DA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852" y="5147010"/>
            <a:ext cx="914400" cy="914400"/>
          </a:xfrm>
          <a:prstGeom prst="rect">
            <a:avLst/>
          </a:prstGeom>
        </p:spPr>
      </p:pic>
      <p:pic>
        <p:nvPicPr>
          <p:cNvPr id="73" name="Graphic 72" descr="Badge with solid fill">
            <a:extLst>
              <a:ext uri="{FF2B5EF4-FFF2-40B4-BE49-F238E27FC236}">
                <a16:creationId xmlns:a16="http://schemas.microsoft.com/office/drawing/2014/main" id="{C34BC746-3148-5BAA-9498-27641B02C1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852" y="3909424"/>
            <a:ext cx="914400" cy="914400"/>
          </a:xfrm>
          <a:prstGeom prst="rect">
            <a:avLst/>
          </a:prstGeom>
        </p:spPr>
      </p:pic>
      <p:pic>
        <p:nvPicPr>
          <p:cNvPr id="74" name="Graphic 73" descr="Badge 4 with solid fill">
            <a:extLst>
              <a:ext uri="{FF2B5EF4-FFF2-40B4-BE49-F238E27FC236}">
                <a16:creationId xmlns:a16="http://schemas.microsoft.com/office/drawing/2014/main" id="{38083524-A2CC-63F7-F726-285A5182FE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1840" y="1389238"/>
            <a:ext cx="914400" cy="914400"/>
          </a:xfrm>
          <a:prstGeom prst="rect">
            <a:avLst/>
          </a:prstGeom>
        </p:spPr>
      </p:pic>
      <p:pic>
        <p:nvPicPr>
          <p:cNvPr id="75" name="Graphic 74" descr="Badge 3 with solid fill">
            <a:extLst>
              <a:ext uri="{FF2B5EF4-FFF2-40B4-BE49-F238E27FC236}">
                <a16:creationId xmlns:a16="http://schemas.microsoft.com/office/drawing/2014/main" id="{CA8048DF-61BF-9003-73A8-20C9C5DC74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3852" y="2637456"/>
            <a:ext cx="914400" cy="914400"/>
          </a:xfrm>
          <a:prstGeom prst="rect">
            <a:avLst/>
          </a:prstGeom>
        </p:spPr>
      </p:pic>
      <p:sp>
        <p:nvSpPr>
          <p:cNvPr id="76" name="TextBox 75">
            <a:extLst>
              <a:ext uri="{FF2B5EF4-FFF2-40B4-BE49-F238E27FC236}">
                <a16:creationId xmlns:a16="http://schemas.microsoft.com/office/drawing/2014/main" id="{6D7E6197-5B2E-53BD-7A0B-F3A7C1050BD2}"/>
              </a:ext>
            </a:extLst>
          </p:cNvPr>
          <p:cNvSpPr txBox="1"/>
          <p:nvPr/>
        </p:nvSpPr>
        <p:spPr>
          <a:xfrm>
            <a:off x="3813497" y="5224798"/>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77" name="TextBox 76">
            <a:extLst>
              <a:ext uri="{FF2B5EF4-FFF2-40B4-BE49-F238E27FC236}">
                <a16:creationId xmlns:a16="http://schemas.microsoft.com/office/drawing/2014/main" id="{3F82E4CD-057D-3331-E87B-E2B5B0B62F0B}"/>
              </a:ext>
            </a:extLst>
          </p:cNvPr>
          <p:cNvSpPr txBox="1"/>
          <p:nvPr/>
        </p:nvSpPr>
        <p:spPr>
          <a:xfrm>
            <a:off x="5152609" y="5209410"/>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$1,311</a:t>
            </a:r>
          </a:p>
        </p:txBody>
      </p:sp>
      <p:sp>
        <p:nvSpPr>
          <p:cNvPr id="78" name="TextBox 77">
            <a:extLst>
              <a:ext uri="{FF2B5EF4-FFF2-40B4-BE49-F238E27FC236}">
                <a16:creationId xmlns:a16="http://schemas.microsoft.com/office/drawing/2014/main" id="{BF937B9B-C107-D55C-2BAF-2306EDD2CBAE}"/>
              </a:ext>
            </a:extLst>
          </p:cNvPr>
          <p:cNvSpPr txBox="1"/>
          <p:nvPr/>
        </p:nvSpPr>
        <p:spPr>
          <a:xfrm>
            <a:off x="6803547" y="5230196"/>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79" name="TextBox 78">
            <a:extLst>
              <a:ext uri="{FF2B5EF4-FFF2-40B4-BE49-F238E27FC236}">
                <a16:creationId xmlns:a16="http://schemas.microsoft.com/office/drawing/2014/main" id="{03E116E5-8552-64A9-441F-B430B06CD474}"/>
              </a:ext>
            </a:extLst>
          </p:cNvPr>
          <p:cNvSpPr txBox="1"/>
          <p:nvPr/>
        </p:nvSpPr>
        <p:spPr>
          <a:xfrm>
            <a:off x="3825216" y="3927022"/>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0" name="TextBox 79">
            <a:extLst>
              <a:ext uri="{FF2B5EF4-FFF2-40B4-BE49-F238E27FC236}">
                <a16:creationId xmlns:a16="http://schemas.microsoft.com/office/drawing/2014/main" id="{C38280AD-0891-8DC0-3CC2-980B1369A5DB}"/>
              </a:ext>
            </a:extLst>
          </p:cNvPr>
          <p:cNvSpPr txBox="1"/>
          <p:nvPr/>
        </p:nvSpPr>
        <p:spPr>
          <a:xfrm>
            <a:off x="5164328" y="3911634"/>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$1,547</a:t>
            </a:r>
          </a:p>
        </p:txBody>
      </p:sp>
      <p:sp>
        <p:nvSpPr>
          <p:cNvPr id="81" name="TextBox 80">
            <a:extLst>
              <a:ext uri="{FF2B5EF4-FFF2-40B4-BE49-F238E27FC236}">
                <a16:creationId xmlns:a16="http://schemas.microsoft.com/office/drawing/2014/main" id="{E42CF0A2-92B7-9943-D1B0-A4B76BADF4BC}"/>
              </a:ext>
            </a:extLst>
          </p:cNvPr>
          <p:cNvSpPr txBox="1"/>
          <p:nvPr/>
        </p:nvSpPr>
        <p:spPr>
          <a:xfrm>
            <a:off x="6815266" y="3932420"/>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2" name="TextBox 81">
            <a:extLst>
              <a:ext uri="{FF2B5EF4-FFF2-40B4-BE49-F238E27FC236}">
                <a16:creationId xmlns:a16="http://schemas.microsoft.com/office/drawing/2014/main" id="{5988FA7D-C860-A5A2-E00D-744B09F6FE3E}"/>
              </a:ext>
            </a:extLst>
          </p:cNvPr>
          <p:cNvSpPr txBox="1"/>
          <p:nvPr/>
        </p:nvSpPr>
        <p:spPr>
          <a:xfrm>
            <a:off x="3834207" y="2680225"/>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3" name="TextBox 82">
            <a:extLst>
              <a:ext uri="{FF2B5EF4-FFF2-40B4-BE49-F238E27FC236}">
                <a16:creationId xmlns:a16="http://schemas.microsoft.com/office/drawing/2014/main" id="{AA7FC955-6B64-D413-349C-D2139C5148C9}"/>
              </a:ext>
            </a:extLst>
          </p:cNvPr>
          <p:cNvSpPr txBox="1"/>
          <p:nvPr/>
        </p:nvSpPr>
        <p:spPr>
          <a:xfrm>
            <a:off x="5173319" y="2664837"/>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$1,873</a:t>
            </a:r>
          </a:p>
        </p:txBody>
      </p:sp>
      <p:sp>
        <p:nvSpPr>
          <p:cNvPr id="84" name="TextBox 83">
            <a:extLst>
              <a:ext uri="{FF2B5EF4-FFF2-40B4-BE49-F238E27FC236}">
                <a16:creationId xmlns:a16="http://schemas.microsoft.com/office/drawing/2014/main" id="{C20D5F1C-AF6F-5949-1D59-4FAE609915FF}"/>
              </a:ext>
            </a:extLst>
          </p:cNvPr>
          <p:cNvSpPr txBox="1"/>
          <p:nvPr/>
        </p:nvSpPr>
        <p:spPr>
          <a:xfrm>
            <a:off x="6824257" y="2685623"/>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5" name="TextBox 84">
            <a:extLst>
              <a:ext uri="{FF2B5EF4-FFF2-40B4-BE49-F238E27FC236}">
                <a16:creationId xmlns:a16="http://schemas.microsoft.com/office/drawing/2014/main" id="{55D13E7D-D25A-3030-48FE-2D31E3BCEE2E}"/>
              </a:ext>
            </a:extLst>
          </p:cNvPr>
          <p:cNvSpPr txBox="1"/>
          <p:nvPr/>
        </p:nvSpPr>
        <p:spPr>
          <a:xfrm>
            <a:off x="3813497" y="1481754"/>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6" name="TextBox 85">
            <a:extLst>
              <a:ext uri="{FF2B5EF4-FFF2-40B4-BE49-F238E27FC236}">
                <a16:creationId xmlns:a16="http://schemas.microsoft.com/office/drawing/2014/main" id="{B47E743A-95BE-142D-653D-5C5EE1AC63B3}"/>
              </a:ext>
            </a:extLst>
          </p:cNvPr>
          <p:cNvSpPr txBox="1"/>
          <p:nvPr/>
        </p:nvSpPr>
        <p:spPr>
          <a:xfrm>
            <a:off x="5152609" y="1466366"/>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r>
              <a:rPr lang="en-US" dirty="0">
                <a:solidFill>
                  <a:srgbClr val="000000"/>
                </a:solidFill>
                <a:latin typeface="Arial" panose="020B0604020202020204"/>
              </a:rPr>
              <a:t>2,345</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E059BA4F-E175-AA24-FC37-753DBCF6B8D3}"/>
              </a:ext>
            </a:extLst>
          </p:cNvPr>
          <p:cNvSpPr txBox="1"/>
          <p:nvPr/>
        </p:nvSpPr>
        <p:spPr>
          <a:xfrm>
            <a:off x="6803547" y="1487152"/>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8" name="TextBox 87">
            <a:extLst>
              <a:ext uri="{FF2B5EF4-FFF2-40B4-BE49-F238E27FC236}">
                <a16:creationId xmlns:a16="http://schemas.microsoft.com/office/drawing/2014/main" id="{9B574EAE-D63C-CCF9-B6DB-6F830925270D}"/>
              </a:ext>
            </a:extLst>
          </p:cNvPr>
          <p:cNvSpPr txBox="1"/>
          <p:nvPr/>
        </p:nvSpPr>
        <p:spPr>
          <a:xfrm>
            <a:off x="9607483" y="190481"/>
            <a:ext cx="2652621"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Hypothetical example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Male, age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Female, age 40</a:t>
            </a:r>
          </a:p>
        </p:txBody>
      </p:sp>
      <p:sp>
        <p:nvSpPr>
          <p:cNvPr id="89" name="Text Placeholder 4">
            <a:extLst>
              <a:ext uri="{FF2B5EF4-FFF2-40B4-BE49-F238E27FC236}">
                <a16:creationId xmlns:a16="http://schemas.microsoft.com/office/drawing/2014/main" id="{052560ED-2EBC-309B-BE5C-B0CCE24B16C0}"/>
              </a:ext>
            </a:extLst>
          </p:cNvPr>
          <p:cNvSpPr txBox="1">
            <a:spLocks/>
          </p:cNvSpPr>
          <p:nvPr/>
        </p:nvSpPr>
        <p:spPr>
          <a:xfrm>
            <a:off x="0" y="6391353"/>
            <a:ext cx="12305938" cy="36365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200" dirty="0">
                <a:solidFill>
                  <a:srgbClr val="1C1C1C"/>
                </a:solidFill>
              </a:rPr>
              <a:t>All numeric examples listed are hypothetical and provided for explanatory purposes only. </a:t>
            </a:r>
          </a:p>
        </p:txBody>
      </p:sp>
    </p:spTree>
    <p:extLst>
      <p:ext uri="{BB962C8B-B14F-4D97-AF65-F5344CB8AC3E}">
        <p14:creationId xmlns:p14="http://schemas.microsoft.com/office/powerpoint/2010/main" val="31161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750"/>
                                        <p:tgtEl>
                                          <p:spTgt spid="72"/>
                                        </p:tgtEl>
                                      </p:cBhvr>
                                    </p:animEffect>
                                    <p:anim calcmode="lin" valueType="num">
                                      <p:cBhvr>
                                        <p:cTn id="8" dur="750" fill="hold"/>
                                        <p:tgtEl>
                                          <p:spTgt spid="72"/>
                                        </p:tgtEl>
                                        <p:attrNameLst>
                                          <p:attrName>ppt_x</p:attrName>
                                        </p:attrNameLst>
                                      </p:cBhvr>
                                      <p:tavLst>
                                        <p:tav tm="0">
                                          <p:val>
                                            <p:strVal val="#ppt_x"/>
                                          </p:val>
                                        </p:tav>
                                        <p:tav tm="100000">
                                          <p:val>
                                            <p:strVal val="#ppt_x"/>
                                          </p:val>
                                        </p:tav>
                                      </p:tavLst>
                                    </p:anim>
                                    <p:anim calcmode="lin" valueType="num">
                                      <p:cBhvr>
                                        <p:cTn id="9" dur="75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750"/>
                                        <p:tgtEl>
                                          <p:spTgt spid="76"/>
                                        </p:tgtEl>
                                      </p:cBhvr>
                                    </p:animEffect>
                                    <p:anim calcmode="lin" valueType="num">
                                      <p:cBhvr>
                                        <p:cTn id="13" dur="750" fill="hold"/>
                                        <p:tgtEl>
                                          <p:spTgt spid="76"/>
                                        </p:tgtEl>
                                        <p:attrNameLst>
                                          <p:attrName>ppt_x</p:attrName>
                                        </p:attrNameLst>
                                      </p:cBhvr>
                                      <p:tavLst>
                                        <p:tav tm="0">
                                          <p:val>
                                            <p:strVal val="#ppt_x"/>
                                          </p:val>
                                        </p:tav>
                                        <p:tav tm="100000">
                                          <p:val>
                                            <p:strVal val="#ppt_x"/>
                                          </p:val>
                                        </p:tav>
                                      </p:tavLst>
                                    </p:anim>
                                    <p:anim calcmode="lin" valueType="num">
                                      <p:cBhvr>
                                        <p:cTn id="14" dur="75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750"/>
                                        <p:tgtEl>
                                          <p:spTgt spid="77"/>
                                        </p:tgtEl>
                                      </p:cBhvr>
                                    </p:animEffect>
                                    <p:anim calcmode="lin" valueType="num">
                                      <p:cBhvr>
                                        <p:cTn id="18" dur="750" fill="hold"/>
                                        <p:tgtEl>
                                          <p:spTgt spid="77"/>
                                        </p:tgtEl>
                                        <p:attrNameLst>
                                          <p:attrName>ppt_x</p:attrName>
                                        </p:attrNameLst>
                                      </p:cBhvr>
                                      <p:tavLst>
                                        <p:tav tm="0">
                                          <p:val>
                                            <p:strVal val="#ppt_x"/>
                                          </p:val>
                                        </p:tav>
                                        <p:tav tm="100000">
                                          <p:val>
                                            <p:strVal val="#ppt_x"/>
                                          </p:val>
                                        </p:tav>
                                      </p:tavLst>
                                    </p:anim>
                                    <p:anim calcmode="lin" valueType="num">
                                      <p:cBhvr>
                                        <p:cTn id="19" dur="750" fill="hold"/>
                                        <p:tgtEl>
                                          <p:spTgt spid="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750"/>
                                        <p:tgtEl>
                                          <p:spTgt spid="78"/>
                                        </p:tgtEl>
                                      </p:cBhvr>
                                    </p:animEffect>
                                    <p:anim calcmode="lin" valueType="num">
                                      <p:cBhvr>
                                        <p:cTn id="23" dur="750" fill="hold"/>
                                        <p:tgtEl>
                                          <p:spTgt spid="78"/>
                                        </p:tgtEl>
                                        <p:attrNameLst>
                                          <p:attrName>ppt_x</p:attrName>
                                        </p:attrNameLst>
                                      </p:cBhvr>
                                      <p:tavLst>
                                        <p:tav tm="0">
                                          <p:val>
                                            <p:strVal val="#ppt_x"/>
                                          </p:val>
                                        </p:tav>
                                        <p:tav tm="100000">
                                          <p:val>
                                            <p:strVal val="#ppt_x"/>
                                          </p:val>
                                        </p:tav>
                                      </p:tavLst>
                                    </p:anim>
                                    <p:anim calcmode="lin" valueType="num">
                                      <p:cBhvr>
                                        <p:cTn id="24" dur="750" fill="hold"/>
                                        <p:tgtEl>
                                          <p:spTgt spid="7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750"/>
                                        <p:tgtEl>
                                          <p:spTgt spid="56"/>
                                        </p:tgtEl>
                                      </p:cBhvr>
                                    </p:animEffect>
                                    <p:anim calcmode="lin" valueType="num">
                                      <p:cBhvr>
                                        <p:cTn id="28" dur="750" fill="hold"/>
                                        <p:tgtEl>
                                          <p:spTgt spid="56"/>
                                        </p:tgtEl>
                                        <p:attrNameLst>
                                          <p:attrName>ppt_x</p:attrName>
                                        </p:attrNameLst>
                                      </p:cBhvr>
                                      <p:tavLst>
                                        <p:tav tm="0">
                                          <p:val>
                                            <p:strVal val="#ppt_x"/>
                                          </p:val>
                                        </p:tav>
                                        <p:tav tm="100000">
                                          <p:val>
                                            <p:strVal val="#ppt_x"/>
                                          </p:val>
                                        </p:tav>
                                      </p:tavLst>
                                    </p:anim>
                                    <p:anim calcmode="lin" valueType="num">
                                      <p:cBhvr>
                                        <p:cTn id="29" dur="7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750"/>
                                        <p:tgtEl>
                                          <p:spTgt spid="44"/>
                                        </p:tgtEl>
                                      </p:cBhvr>
                                    </p:animEffect>
                                    <p:anim calcmode="lin" valueType="num">
                                      <p:cBhvr>
                                        <p:cTn id="35" dur="750" fill="hold"/>
                                        <p:tgtEl>
                                          <p:spTgt spid="44"/>
                                        </p:tgtEl>
                                        <p:attrNameLst>
                                          <p:attrName>ppt_x</p:attrName>
                                        </p:attrNameLst>
                                      </p:cBhvr>
                                      <p:tavLst>
                                        <p:tav tm="0">
                                          <p:val>
                                            <p:strVal val="#ppt_x"/>
                                          </p:val>
                                        </p:tav>
                                        <p:tav tm="100000">
                                          <p:val>
                                            <p:strVal val="#ppt_x"/>
                                          </p:val>
                                        </p:tav>
                                      </p:tavLst>
                                    </p:anim>
                                    <p:anim calcmode="lin" valueType="num">
                                      <p:cBhvr>
                                        <p:cTn id="36" dur="75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750"/>
                                        <p:tgtEl>
                                          <p:spTgt spid="73"/>
                                        </p:tgtEl>
                                      </p:cBhvr>
                                    </p:animEffect>
                                    <p:anim calcmode="lin" valueType="num">
                                      <p:cBhvr>
                                        <p:cTn id="40" dur="750" fill="hold"/>
                                        <p:tgtEl>
                                          <p:spTgt spid="73"/>
                                        </p:tgtEl>
                                        <p:attrNameLst>
                                          <p:attrName>ppt_x</p:attrName>
                                        </p:attrNameLst>
                                      </p:cBhvr>
                                      <p:tavLst>
                                        <p:tav tm="0">
                                          <p:val>
                                            <p:strVal val="#ppt_x"/>
                                          </p:val>
                                        </p:tav>
                                        <p:tav tm="100000">
                                          <p:val>
                                            <p:strVal val="#ppt_x"/>
                                          </p:val>
                                        </p:tav>
                                      </p:tavLst>
                                    </p:anim>
                                    <p:anim calcmode="lin" valueType="num">
                                      <p:cBhvr>
                                        <p:cTn id="41" dur="750" fill="hold"/>
                                        <p:tgtEl>
                                          <p:spTgt spid="7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750"/>
                                        <p:tgtEl>
                                          <p:spTgt spid="79"/>
                                        </p:tgtEl>
                                      </p:cBhvr>
                                    </p:animEffect>
                                    <p:anim calcmode="lin" valueType="num">
                                      <p:cBhvr>
                                        <p:cTn id="45" dur="750" fill="hold"/>
                                        <p:tgtEl>
                                          <p:spTgt spid="79"/>
                                        </p:tgtEl>
                                        <p:attrNameLst>
                                          <p:attrName>ppt_x</p:attrName>
                                        </p:attrNameLst>
                                      </p:cBhvr>
                                      <p:tavLst>
                                        <p:tav tm="0">
                                          <p:val>
                                            <p:strVal val="#ppt_x"/>
                                          </p:val>
                                        </p:tav>
                                        <p:tav tm="100000">
                                          <p:val>
                                            <p:strVal val="#ppt_x"/>
                                          </p:val>
                                        </p:tav>
                                      </p:tavLst>
                                    </p:anim>
                                    <p:anim calcmode="lin" valueType="num">
                                      <p:cBhvr>
                                        <p:cTn id="46" dur="750" fill="hold"/>
                                        <p:tgtEl>
                                          <p:spTgt spid="7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750"/>
                                        <p:tgtEl>
                                          <p:spTgt spid="80"/>
                                        </p:tgtEl>
                                      </p:cBhvr>
                                    </p:animEffect>
                                    <p:anim calcmode="lin" valueType="num">
                                      <p:cBhvr>
                                        <p:cTn id="50" dur="750" fill="hold"/>
                                        <p:tgtEl>
                                          <p:spTgt spid="80"/>
                                        </p:tgtEl>
                                        <p:attrNameLst>
                                          <p:attrName>ppt_x</p:attrName>
                                        </p:attrNameLst>
                                      </p:cBhvr>
                                      <p:tavLst>
                                        <p:tav tm="0">
                                          <p:val>
                                            <p:strVal val="#ppt_x"/>
                                          </p:val>
                                        </p:tav>
                                        <p:tav tm="100000">
                                          <p:val>
                                            <p:strVal val="#ppt_x"/>
                                          </p:val>
                                        </p:tav>
                                      </p:tavLst>
                                    </p:anim>
                                    <p:anim calcmode="lin" valueType="num">
                                      <p:cBhvr>
                                        <p:cTn id="51" dur="750" fill="hold"/>
                                        <p:tgtEl>
                                          <p:spTgt spid="8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750"/>
                                        <p:tgtEl>
                                          <p:spTgt spid="81"/>
                                        </p:tgtEl>
                                      </p:cBhvr>
                                    </p:animEffect>
                                    <p:anim calcmode="lin" valueType="num">
                                      <p:cBhvr>
                                        <p:cTn id="55" dur="750" fill="hold"/>
                                        <p:tgtEl>
                                          <p:spTgt spid="81"/>
                                        </p:tgtEl>
                                        <p:attrNameLst>
                                          <p:attrName>ppt_x</p:attrName>
                                        </p:attrNameLst>
                                      </p:cBhvr>
                                      <p:tavLst>
                                        <p:tav tm="0">
                                          <p:val>
                                            <p:strVal val="#ppt_x"/>
                                          </p:val>
                                        </p:tav>
                                        <p:tav tm="100000">
                                          <p:val>
                                            <p:strVal val="#ppt_x"/>
                                          </p:val>
                                        </p:tav>
                                      </p:tavLst>
                                    </p:anim>
                                    <p:anim calcmode="lin" valueType="num">
                                      <p:cBhvr>
                                        <p:cTn id="5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50"/>
                                        <p:tgtEl>
                                          <p:spTgt spid="32"/>
                                        </p:tgtEl>
                                      </p:cBhvr>
                                    </p:animEffect>
                                    <p:anim calcmode="lin" valueType="num">
                                      <p:cBhvr>
                                        <p:cTn id="62" dur="750" fill="hold"/>
                                        <p:tgtEl>
                                          <p:spTgt spid="32"/>
                                        </p:tgtEl>
                                        <p:attrNameLst>
                                          <p:attrName>ppt_x</p:attrName>
                                        </p:attrNameLst>
                                      </p:cBhvr>
                                      <p:tavLst>
                                        <p:tav tm="0">
                                          <p:val>
                                            <p:strVal val="#ppt_x"/>
                                          </p:val>
                                        </p:tav>
                                        <p:tav tm="100000">
                                          <p:val>
                                            <p:strVal val="#ppt_x"/>
                                          </p:val>
                                        </p:tav>
                                      </p:tavLst>
                                    </p:anim>
                                    <p:anim calcmode="lin" valueType="num">
                                      <p:cBhvr>
                                        <p:cTn id="63" dur="750" fill="hold"/>
                                        <p:tgtEl>
                                          <p:spTgt spid="32"/>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750"/>
                                        <p:tgtEl>
                                          <p:spTgt spid="75"/>
                                        </p:tgtEl>
                                      </p:cBhvr>
                                    </p:animEffect>
                                    <p:anim calcmode="lin" valueType="num">
                                      <p:cBhvr>
                                        <p:cTn id="67" dur="750" fill="hold"/>
                                        <p:tgtEl>
                                          <p:spTgt spid="75"/>
                                        </p:tgtEl>
                                        <p:attrNameLst>
                                          <p:attrName>ppt_x</p:attrName>
                                        </p:attrNameLst>
                                      </p:cBhvr>
                                      <p:tavLst>
                                        <p:tav tm="0">
                                          <p:val>
                                            <p:strVal val="#ppt_x"/>
                                          </p:val>
                                        </p:tav>
                                        <p:tav tm="100000">
                                          <p:val>
                                            <p:strVal val="#ppt_x"/>
                                          </p:val>
                                        </p:tav>
                                      </p:tavLst>
                                    </p:anim>
                                    <p:anim calcmode="lin" valueType="num">
                                      <p:cBhvr>
                                        <p:cTn id="68" dur="750" fill="hold"/>
                                        <p:tgtEl>
                                          <p:spTgt spid="75"/>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750"/>
                                        <p:tgtEl>
                                          <p:spTgt spid="82"/>
                                        </p:tgtEl>
                                      </p:cBhvr>
                                    </p:animEffect>
                                    <p:anim calcmode="lin" valueType="num">
                                      <p:cBhvr>
                                        <p:cTn id="72" dur="750" fill="hold"/>
                                        <p:tgtEl>
                                          <p:spTgt spid="82"/>
                                        </p:tgtEl>
                                        <p:attrNameLst>
                                          <p:attrName>ppt_x</p:attrName>
                                        </p:attrNameLst>
                                      </p:cBhvr>
                                      <p:tavLst>
                                        <p:tav tm="0">
                                          <p:val>
                                            <p:strVal val="#ppt_x"/>
                                          </p:val>
                                        </p:tav>
                                        <p:tav tm="100000">
                                          <p:val>
                                            <p:strVal val="#ppt_x"/>
                                          </p:val>
                                        </p:tav>
                                      </p:tavLst>
                                    </p:anim>
                                    <p:anim calcmode="lin" valueType="num">
                                      <p:cBhvr>
                                        <p:cTn id="73" dur="750" fill="hold"/>
                                        <p:tgtEl>
                                          <p:spTgt spid="8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750"/>
                                        <p:tgtEl>
                                          <p:spTgt spid="83"/>
                                        </p:tgtEl>
                                      </p:cBhvr>
                                    </p:animEffect>
                                    <p:anim calcmode="lin" valueType="num">
                                      <p:cBhvr>
                                        <p:cTn id="77" dur="750" fill="hold"/>
                                        <p:tgtEl>
                                          <p:spTgt spid="83"/>
                                        </p:tgtEl>
                                        <p:attrNameLst>
                                          <p:attrName>ppt_x</p:attrName>
                                        </p:attrNameLst>
                                      </p:cBhvr>
                                      <p:tavLst>
                                        <p:tav tm="0">
                                          <p:val>
                                            <p:strVal val="#ppt_x"/>
                                          </p:val>
                                        </p:tav>
                                        <p:tav tm="100000">
                                          <p:val>
                                            <p:strVal val="#ppt_x"/>
                                          </p:val>
                                        </p:tav>
                                      </p:tavLst>
                                    </p:anim>
                                    <p:anim calcmode="lin" valueType="num">
                                      <p:cBhvr>
                                        <p:cTn id="78" dur="750" fill="hold"/>
                                        <p:tgtEl>
                                          <p:spTgt spid="83"/>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750"/>
                                        <p:tgtEl>
                                          <p:spTgt spid="84"/>
                                        </p:tgtEl>
                                      </p:cBhvr>
                                    </p:animEffect>
                                    <p:anim calcmode="lin" valueType="num">
                                      <p:cBhvr>
                                        <p:cTn id="82" dur="750" fill="hold"/>
                                        <p:tgtEl>
                                          <p:spTgt spid="84"/>
                                        </p:tgtEl>
                                        <p:attrNameLst>
                                          <p:attrName>ppt_x</p:attrName>
                                        </p:attrNameLst>
                                      </p:cBhvr>
                                      <p:tavLst>
                                        <p:tav tm="0">
                                          <p:val>
                                            <p:strVal val="#ppt_x"/>
                                          </p:val>
                                        </p:tav>
                                        <p:tav tm="100000">
                                          <p:val>
                                            <p:strVal val="#ppt_x"/>
                                          </p:val>
                                        </p:tav>
                                      </p:tavLst>
                                    </p:anim>
                                    <p:anim calcmode="lin" valueType="num">
                                      <p:cBhvr>
                                        <p:cTn id="83"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750"/>
                                        <p:tgtEl>
                                          <p:spTgt spid="4"/>
                                        </p:tgtEl>
                                      </p:cBhvr>
                                    </p:animEffect>
                                    <p:anim calcmode="lin" valueType="num">
                                      <p:cBhvr>
                                        <p:cTn id="89" dur="750" fill="hold"/>
                                        <p:tgtEl>
                                          <p:spTgt spid="4"/>
                                        </p:tgtEl>
                                        <p:attrNameLst>
                                          <p:attrName>ppt_x</p:attrName>
                                        </p:attrNameLst>
                                      </p:cBhvr>
                                      <p:tavLst>
                                        <p:tav tm="0">
                                          <p:val>
                                            <p:strVal val="#ppt_x"/>
                                          </p:val>
                                        </p:tav>
                                        <p:tav tm="100000">
                                          <p:val>
                                            <p:strVal val="#ppt_x"/>
                                          </p:val>
                                        </p:tav>
                                      </p:tavLst>
                                    </p:anim>
                                    <p:anim calcmode="lin" valueType="num">
                                      <p:cBhvr>
                                        <p:cTn id="90" dur="750" fill="hold"/>
                                        <p:tgtEl>
                                          <p:spTgt spid="4"/>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750"/>
                                        <p:tgtEl>
                                          <p:spTgt spid="74"/>
                                        </p:tgtEl>
                                      </p:cBhvr>
                                    </p:animEffect>
                                    <p:anim calcmode="lin" valueType="num">
                                      <p:cBhvr>
                                        <p:cTn id="94" dur="750" fill="hold"/>
                                        <p:tgtEl>
                                          <p:spTgt spid="74"/>
                                        </p:tgtEl>
                                        <p:attrNameLst>
                                          <p:attrName>ppt_x</p:attrName>
                                        </p:attrNameLst>
                                      </p:cBhvr>
                                      <p:tavLst>
                                        <p:tav tm="0">
                                          <p:val>
                                            <p:strVal val="#ppt_x"/>
                                          </p:val>
                                        </p:tav>
                                        <p:tav tm="100000">
                                          <p:val>
                                            <p:strVal val="#ppt_x"/>
                                          </p:val>
                                        </p:tav>
                                      </p:tavLst>
                                    </p:anim>
                                    <p:anim calcmode="lin" valueType="num">
                                      <p:cBhvr>
                                        <p:cTn id="95" dur="750" fill="hold"/>
                                        <p:tgtEl>
                                          <p:spTgt spid="74"/>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750"/>
                                        <p:tgtEl>
                                          <p:spTgt spid="85"/>
                                        </p:tgtEl>
                                      </p:cBhvr>
                                    </p:animEffect>
                                    <p:anim calcmode="lin" valueType="num">
                                      <p:cBhvr>
                                        <p:cTn id="99" dur="750" fill="hold"/>
                                        <p:tgtEl>
                                          <p:spTgt spid="85"/>
                                        </p:tgtEl>
                                        <p:attrNameLst>
                                          <p:attrName>ppt_x</p:attrName>
                                        </p:attrNameLst>
                                      </p:cBhvr>
                                      <p:tavLst>
                                        <p:tav tm="0">
                                          <p:val>
                                            <p:strVal val="#ppt_x"/>
                                          </p:val>
                                        </p:tav>
                                        <p:tav tm="100000">
                                          <p:val>
                                            <p:strVal val="#ppt_x"/>
                                          </p:val>
                                        </p:tav>
                                      </p:tavLst>
                                    </p:anim>
                                    <p:anim calcmode="lin" valueType="num">
                                      <p:cBhvr>
                                        <p:cTn id="100" dur="750" fill="hold"/>
                                        <p:tgtEl>
                                          <p:spTgt spid="8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750"/>
                                        <p:tgtEl>
                                          <p:spTgt spid="86"/>
                                        </p:tgtEl>
                                      </p:cBhvr>
                                    </p:animEffect>
                                    <p:anim calcmode="lin" valueType="num">
                                      <p:cBhvr>
                                        <p:cTn id="104" dur="750" fill="hold"/>
                                        <p:tgtEl>
                                          <p:spTgt spid="86"/>
                                        </p:tgtEl>
                                        <p:attrNameLst>
                                          <p:attrName>ppt_x</p:attrName>
                                        </p:attrNameLst>
                                      </p:cBhvr>
                                      <p:tavLst>
                                        <p:tav tm="0">
                                          <p:val>
                                            <p:strVal val="#ppt_x"/>
                                          </p:val>
                                        </p:tav>
                                        <p:tav tm="100000">
                                          <p:val>
                                            <p:strVal val="#ppt_x"/>
                                          </p:val>
                                        </p:tav>
                                      </p:tavLst>
                                    </p:anim>
                                    <p:anim calcmode="lin" valueType="num">
                                      <p:cBhvr>
                                        <p:cTn id="105" dur="750" fill="hold"/>
                                        <p:tgtEl>
                                          <p:spTgt spid="86"/>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750"/>
                                        <p:tgtEl>
                                          <p:spTgt spid="87"/>
                                        </p:tgtEl>
                                      </p:cBhvr>
                                    </p:animEffect>
                                    <p:anim calcmode="lin" valueType="num">
                                      <p:cBhvr>
                                        <p:cTn id="109" dur="750" fill="hold"/>
                                        <p:tgtEl>
                                          <p:spTgt spid="87"/>
                                        </p:tgtEl>
                                        <p:attrNameLst>
                                          <p:attrName>ppt_x</p:attrName>
                                        </p:attrNameLst>
                                      </p:cBhvr>
                                      <p:tavLst>
                                        <p:tav tm="0">
                                          <p:val>
                                            <p:strVal val="#ppt_x"/>
                                          </p:val>
                                        </p:tav>
                                        <p:tav tm="100000">
                                          <p:val>
                                            <p:strVal val="#ppt_x"/>
                                          </p:val>
                                        </p:tav>
                                      </p:tavLst>
                                    </p:anim>
                                    <p:anim calcmode="lin" valueType="num">
                                      <p:cBhvr>
                                        <p:cTn id="110" dur="75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500"/>
                                        <p:tgtEl>
                                          <p:spTgt spid="6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6" grpId="0"/>
      <p:bldP spid="77" grpId="0"/>
      <p:bldP spid="78" grpId="0"/>
      <p:bldP spid="79" grpId="0"/>
      <p:bldP spid="80" grpId="0"/>
      <p:bldP spid="81" grpId="0"/>
      <p:bldP spid="82" grpId="0"/>
      <p:bldP spid="83" grpId="0"/>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929AF-3369-BE2E-5B8A-9171E86AB689}"/>
              </a:ext>
            </a:extLst>
          </p:cNvPr>
          <p:cNvPicPr>
            <a:picLocks noChangeAspect="1"/>
          </p:cNvPicPr>
          <p:nvPr/>
        </p:nvPicPr>
        <p:blipFill>
          <a:blip r:embed="rId2"/>
          <a:stretch>
            <a:fillRect/>
          </a:stretch>
        </p:blipFill>
        <p:spPr>
          <a:xfrm>
            <a:off x="0" y="0"/>
            <a:ext cx="12192000" cy="5267907"/>
          </a:xfrm>
          <a:prstGeom prst="rect">
            <a:avLst/>
          </a:prstGeom>
        </p:spPr>
      </p:pic>
    </p:spTree>
    <p:extLst>
      <p:ext uri="{BB962C8B-B14F-4D97-AF65-F5344CB8AC3E}">
        <p14:creationId xmlns:p14="http://schemas.microsoft.com/office/powerpoint/2010/main" val="182767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02F383-3F3C-3F20-5309-F8D8C70AB7F4}"/>
              </a:ext>
            </a:extLst>
          </p:cNvPr>
          <p:cNvSpPr/>
          <p:nvPr/>
        </p:nvSpPr>
        <p:spPr>
          <a:xfrm>
            <a:off x="8104088" y="1532456"/>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301B3A-CF8E-2062-2DE9-4331FEF91119}"/>
              </a:ext>
            </a:extLst>
          </p:cNvPr>
          <p:cNvSpPr/>
          <p:nvPr/>
        </p:nvSpPr>
        <p:spPr>
          <a:xfrm>
            <a:off x="4278316" y="1548802"/>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3D15A61-4318-734C-48C2-7385C3869CBE}"/>
              </a:ext>
            </a:extLst>
          </p:cNvPr>
          <p:cNvSpPr/>
          <p:nvPr/>
        </p:nvSpPr>
        <p:spPr>
          <a:xfrm>
            <a:off x="452545" y="1548802"/>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9CE9FE4-4B19-59E1-7FE7-A8508C98DC07}"/>
              </a:ext>
            </a:extLst>
          </p:cNvPr>
          <p:cNvSpPr txBox="1"/>
          <p:nvPr/>
        </p:nvSpPr>
        <p:spPr>
          <a:xfrm>
            <a:off x="636650" y="2657820"/>
            <a:ext cx="3100425" cy="3139321"/>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1</a:t>
            </a:r>
          </a:p>
          <a:p>
            <a:r>
              <a:rPr lang="en-US" b="1" dirty="0">
                <a:solidFill>
                  <a:schemeClr val="tx2"/>
                </a:solidFill>
                <a:latin typeface="Arial" panose="020B0604020202020204" pitchFamily="34" charset="0"/>
                <a:cs typeface="Arial" panose="020B0604020202020204" pitchFamily="34" charset="0"/>
              </a:rPr>
              <a:t>Taxpayer assistance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Differences between Medicare and Medicaid</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Requires spending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down assets and/or income to qualify</a:t>
            </a:r>
          </a:p>
        </p:txBody>
      </p:sp>
      <p:sp>
        <p:nvSpPr>
          <p:cNvPr id="6" name="TextBox 5">
            <a:extLst>
              <a:ext uri="{FF2B5EF4-FFF2-40B4-BE49-F238E27FC236}">
                <a16:creationId xmlns:a16="http://schemas.microsoft.com/office/drawing/2014/main" id="{A4480CA2-3B3A-77C5-8070-E2C0D1C2C403}"/>
              </a:ext>
            </a:extLst>
          </p:cNvPr>
          <p:cNvSpPr txBox="1"/>
          <p:nvPr/>
        </p:nvSpPr>
        <p:spPr>
          <a:xfrm>
            <a:off x="4486865" y="2657820"/>
            <a:ext cx="3160082" cy="3139321"/>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2</a:t>
            </a:r>
          </a:p>
          <a:p>
            <a:r>
              <a:rPr lang="en-US" b="1" dirty="0">
                <a:solidFill>
                  <a:schemeClr val="tx2"/>
                </a:solidFill>
                <a:latin typeface="Arial" panose="020B0604020202020204" pitchFamily="34" charset="0"/>
                <a:cs typeface="Arial" panose="020B0604020202020204" pitchFamily="34" charset="0"/>
              </a:rPr>
              <a:t>Traditional LTC insurance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Transferring risk to an insurance company</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is appropriate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Many have not purchased for many reasons </a:t>
            </a:r>
          </a:p>
        </p:txBody>
      </p:sp>
      <p:sp>
        <p:nvSpPr>
          <p:cNvPr id="8" name="TextBox 7">
            <a:extLst>
              <a:ext uri="{FF2B5EF4-FFF2-40B4-BE49-F238E27FC236}">
                <a16:creationId xmlns:a16="http://schemas.microsoft.com/office/drawing/2014/main" id="{1EDF40A1-19D6-DDE6-3C42-8767D5FA5C76}"/>
              </a:ext>
            </a:extLst>
          </p:cNvPr>
          <p:cNvSpPr txBox="1"/>
          <p:nvPr/>
        </p:nvSpPr>
        <p:spPr>
          <a:xfrm>
            <a:off x="8344332" y="2657820"/>
            <a:ext cx="3145564" cy="2585323"/>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3</a:t>
            </a:r>
          </a:p>
          <a:p>
            <a:r>
              <a:rPr lang="en-US" b="1" dirty="0">
                <a:solidFill>
                  <a:schemeClr val="tx2"/>
                </a:solidFill>
                <a:latin typeface="Arial" panose="020B0604020202020204" pitchFamily="34" charset="0"/>
                <a:cs typeface="Arial" panose="020B0604020202020204" pitchFamily="34" charset="0"/>
              </a:rPr>
              <a:t>Pay out of pocket</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Self-funding</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Income</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Retirement assets</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Cash</a:t>
            </a:r>
          </a:p>
        </p:txBody>
      </p:sp>
      <p:sp>
        <p:nvSpPr>
          <p:cNvPr id="19" name="Title 18">
            <a:extLst>
              <a:ext uri="{FF2B5EF4-FFF2-40B4-BE49-F238E27FC236}">
                <a16:creationId xmlns:a16="http://schemas.microsoft.com/office/drawing/2014/main" id="{FD7A811F-EFF7-3371-C20F-7FEDF4333FBF}"/>
              </a:ext>
            </a:extLst>
          </p:cNvPr>
          <p:cNvSpPr>
            <a:spLocks noGrp="1"/>
          </p:cNvSpPr>
          <p:nvPr>
            <p:ph type="title" idx="4294967295"/>
          </p:nvPr>
        </p:nvSpPr>
        <p:spPr>
          <a:xfrm>
            <a:off x="452545" y="288925"/>
            <a:ext cx="11277600" cy="1057275"/>
          </a:xfrm>
        </p:spPr>
        <p:txBody>
          <a:bodyPr/>
          <a:lstStyle/>
          <a:p>
            <a:r>
              <a:rPr lang="en-US" sz="3200" dirty="0">
                <a:latin typeface="Arial" panose="020B0604020202020204" pitchFamily="34" charset="0"/>
                <a:cs typeface="Arial" panose="020B0604020202020204" pitchFamily="34" charset="0"/>
              </a:rPr>
              <a:t>Finances – three ways to pay</a:t>
            </a:r>
            <a:endParaRPr lang="en-US" dirty="0"/>
          </a:p>
        </p:txBody>
      </p:sp>
      <p:pic>
        <p:nvPicPr>
          <p:cNvPr id="25" name="Graphic 24">
            <a:extLst>
              <a:ext uri="{FF2B5EF4-FFF2-40B4-BE49-F238E27FC236}">
                <a16:creationId xmlns:a16="http://schemas.microsoft.com/office/drawing/2014/main" id="{D11C10C1-425A-F1BD-83B5-1AE6455760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7628" y="1798848"/>
            <a:ext cx="858972" cy="858972"/>
          </a:xfrm>
          <a:prstGeom prst="rect">
            <a:avLst/>
          </a:prstGeom>
        </p:spPr>
      </p:pic>
      <p:pic>
        <p:nvPicPr>
          <p:cNvPr id="3" name="Graphic 2">
            <a:extLst>
              <a:ext uri="{FF2B5EF4-FFF2-40B4-BE49-F238E27FC236}">
                <a16:creationId xmlns:a16="http://schemas.microsoft.com/office/drawing/2014/main" id="{5CCF0750-45D4-A870-2E74-F0A56225C1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6235" y="1798848"/>
            <a:ext cx="742131" cy="848150"/>
          </a:xfrm>
          <a:prstGeom prst="rect">
            <a:avLst/>
          </a:prstGeom>
        </p:spPr>
      </p:pic>
      <p:pic>
        <p:nvPicPr>
          <p:cNvPr id="5" name="Graphic 4">
            <a:extLst>
              <a:ext uri="{FF2B5EF4-FFF2-40B4-BE49-F238E27FC236}">
                <a16:creationId xmlns:a16="http://schemas.microsoft.com/office/drawing/2014/main" id="{FDBFFFAF-CA98-849E-67DE-A60765C926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42042" y="1798848"/>
            <a:ext cx="858972" cy="858972"/>
          </a:xfrm>
          <a:prstGeom prst="rect">
            <a:avLst/>
          </a:prstGeom>
        </p:spPr>
      </p:pic>
    </p:spTree>
    <p:extLst>
      <p:ext uri="{BB962C8B-B14F-4D97-AF65-F5344CB8AC3E}">
        <p14:creationId xmlns:p14="http://schemas.microsoft.com/office/powerpoint/2010/main" val="21440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pasted-movie.png" descr="pasted-movie.png"/>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A5771-5B34-1BF7-21F2-861CF7601347}"/>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sz="3600" dirty="0"/>
          </a:p>
        </p:txBody>
      </p:sp>
      <p:sp>
        <p:nvSpPr>
          <p:cNvPr id="8" name="Rectangle 7">
            <a:extLst>
              <a:ext uri="{FF2B5EF4-FFF2-40B4-BE49-F238E27FC236}">
                <a16:creationId xmlns:a16="http://schemas.microsoft.com/office/drawing/2014/main" id="{F54F8D39-F51C-1EE8-BC85-153E902ADD26}"/>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9" name="Pentagon 4">
            <a:extLst>
              <a:ext uri="{FF2B5EF4-FFF2-40B4-BE49-F238E27FC236}">
                <a16:creationId xmlns:a16="http://schemas.microsoft.com/office/drawing/2014/main" id="{ED1CD8C8-6309-8A9E-5729-BB5B345F42B2}"/>
              </a:ext>
            </a:extLst>
          </p:cNvPr>
          <p:cNvSpPr/>
          <p:nvPr/>
        </p:nvSpPr>
        <p:spPr>
          <a:xfrm>
            <a:off x="5557956" y="2768577"/>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11" name="Rectangle 10">
            <a:extLst>
              <a:ext uri="{FF2B5EF4-FFF2-40B4-BE49-F238E27FC236}">
                <a16:creationId xmlns:a16="http://schemas.microsoft.com/office/drawing/2014/main" id="{C2B80D8C-0531-834E-464D-3DB66B791ABD}"/>
              </a:ext>
            </a:extLst>
          </p:cNvPr>
          <p:cNvSpPr/>
          <p:nvPr/>
        </p:nvSpPr>
        <p:spPr>
          <a:xfrm>
            <a:off x="755655" y="2768577"/>
            <a:ext cx="4791460"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36 mos.</a:t>
            </a:r>
          </a:p>
        </p:txBody>
      </p:sp>
      <p:sp>
        <p:nvSpPr>
          <p:cNvPr id="12" name="TextBox 11">
            <a:extLst>
              <a:ext uri="{FF2B5EF4-FFF2-40B4-BE49-F238E27FC236}">
                <a16:creationId xmlns:a16="http://schemas.microsoft.com/office/drawing/2014/main" id="{C976D07C-8E6F-BCD7-9C4F-2509931E606D}"/>
              </a:ext>
            </a:extLst>
          </p:cNvPr>
          <p:cNvSpPr txBox="1"/>
          <p:nvPr/>
        </p:nvSpPr>
        <p:spPr>
          <a:xfrm>
            <a:off x="8932475"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Female, age 71</a:t>
            </a:r>
          </a:p>
        </p:txBody>
      </p:sp>
      <p:graphicFrame>
        <p:nvGraphicFramePr>
          <p:cNvPr id="14" name="Table 11">
            <a:extLst>
              <a:ext uri="{FF2B5EF4-FFF2-40B4-BE49-F238E27FC236}">
                <a16:creationId xmlns:a16="http://schemas.microsoft.com/office/drawing/2014/main" id="{D2132253-4FA4-9A91-608F-EDC7FD9C302F}"/>
              </a:ext>
            </a:extLst>
          </p:cNvPr>
          <p:cNvGraphicFramePr>
            <a:graphicFrameLocks noGrp="1"/>
          </p:cNvGraphicFramePr>
          <p:nvPr/>
        </p:nvGraphicFramePr>
        <p:xfrm>
          <a:off x="753035" y="3616049"/>
          <a:ext cx="4814862" cy="1483360"/>
        </p:xfrm>
        <a:graphic>
          <a:graphicData uri="http://schemas.openxmlformats.org/drawingml/2006/table">
            <a:tbl>
              <a:tblPr firstRow="1" bandRow="1">
                <a:tableStyleId>{8A107856-5554-42FB-B03E-39F5DBC370BA}</a:tableStyleId>
              </a:tblPr>
              <a:tblGrid>
                <a:gridCol w="1664375">
                  <a:extLst>
                    <a:ext uri="{9D8B030D-6E8A-4147-A177-3AD203B41FA5}">
                      <a16:colId xmlns:a16="http://schemas.microsoft.com/office/drawing/2014/main" val="468438625"/>
                    </a:ext>
                  </a:extLst>
                </a:gridCol>
                <a:gridCol w="3150487">
                  <a:extLst>
                    <a:ext uri="{9D8B030D-6E8A-4147-A177-3AD203B41FA5}">
                      <a16:colId xmlns:a16="http://schemas.microsoft.com/office/drawing/2014/main" val="3834042490"/>
                    </a:ext>
                  </a:extLst>
                </a:gridCol>
              </a:tblGrid>
              <a:tr h="370840">
                <a:tc>
                  <a:txBody>
                    <a:bodyPr/>
                    <a:lstStyle/>
                    <a:p>
                      <a:pPr algn="r"/>
                      <a:r>
                        <a:rPr lang="en-US" b="1" dirty="0"/>
                        <a:t>[$154,356]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[$55,812]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[$4,651]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Annuity value at death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6FA90948-8A9A-1037-4AF5-705286BA5CE3}"/>
              </a:ext>
            </a:extLst>
          </p:cNvPr>
          <p:cNvGraphicFramePr>
            <a:graphicFrameLocks noGrp="1"/>
          </p:cNvGraphicFramePr>
          <p:nvPr/>
        </p:nvGraphicFramePr>
        <p:xfrm>
          <a:off x="5567896"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[$45,652]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[$55,812]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[$4,651]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D9A7FE2E-64ED-3782-6B29-71B54646F838}"/>
              </a:ext>
            </a:extLst>
          </p:cNvPr>
          <p:cNvSpPr txBox="1">
            <a:spLocks/>
          </p:cNvSpPr>
          <p:nvPr/>
        </p:nvSpPr>
        <p:spPr>
          <a:xfrm>
            <a:off x="457199" y="1532965"/>
            <a:ext cx="4275859"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fixed annuity</a:t>
            </a:r>
          </a:p>
          <a:p>
            <a:r>
              <a:rPr lang="en-US" sz="1400" dirty="0">
                <a:latin typeface="Arial" panose="020B0604020202020204" pitchFamily="34" charset="0"/>
                <a:cs typeface="Arial" panose="020B0604020202020204" pitchFamily="34" charset="0"/>
              </a:rPr>
              <a:t>[$200,000]</a:t>
            </a:r>
            <a:endParaRPr lang="en-US" sz="1400" dirty="0"/>
          </a:p>
        </p:txBody>
      </p:sp>
    </p:spTree>
    <p:extLst>
      <p:ext uri="{BB962C8B-B14F-4D97-AF65-F5344CB8AC3E}">
        <p14:creationId xmlns:p14="http://schemas.microsoft.com/office/powerpoint/2010/main" val="7922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639F936-C264-85CD-02B0-A66A1F7F4D7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dirty="0"/>
          </a:p>
        </p:txBody>
      </p:sp>
      <p:sp>
        <p:nvSpPr>
          <p:cNvPr id="2" name="Rectangle 1">
            <a:extLst>
              <a:ext uri="{FF2B5EF4-FFF2-40B4-BE49-F238E27FC236}">
                <a16:creationId xmlns:a16="http://schemas.microsoft.com/office/drawing/2014/main" id="{A3376422-B550-6A3A-FBC8-A131FDE89C3A}"/>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3" name="Pentagon 4">
            <a:extLst>
              <a:ext uri="{FF2B5EF4-FFF2-40B4-BE49-F238E27FC236}">
                <a16:creationId xmlns:a16="http://schemas.microsoft.com/office/drawing/2014/main" id="{D21CE2A8-CA8A-95A5-1206-F57AD81A8505}"/>
              </a:ext>
            </a:extLst>
          </p:cNvPr>
          <p:cNvSpPr/>
          <p:nvPr/>
        </p:nvSpPr>
        <p:spPr>
          <a:xfrm>
            <a:off x="5477274" y="2768577"/>
            <a:ext cx="5906781" cy="824235"/>
          </a:xfrm>
          <a:prstGeom prst="homePlate">
            <a:avLst>
              <a:gd name="adj" fmla="val 0"/>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bg1"/>
                </a:solidFill>
              </a:rPr>
              <a:t>			</a:t>
            </a:r>
            <a:r>
              <a:rPr lang="en-US" sz="3600" b="1" dirty="0">
                <a:ln w="0">
                  <a:noFill/>
                </a:ln>
                <a:solidFill>
                  <a:schemeClr val="tx2"/>
                </a:solidFill>
              </a:rPr>
              <a:t>Rider – 72 mos. </a:t>
            </a:r>
          </a:p>
        </p:txBody>
      </p:sp>
      <p:sp>
        <p:nvSpPr>
          <p:cNvPr id="7" name="Rectangle 6">
            <a:extLst>
              <a:ext uri="{FF2B5EF4-FFF2-40B4-BE49-F238E27FC236}">
                <a16:creationId xmlns:a16="http://schemas.microsoft.com/office/drawing/2014/main" id="{112DE894-0B2B-5828-EB91-538BBF171E63}"/>
              </a:ext>
            </a:extLst>
          </p:cNvPr>
          <p:cNvSpPr/>
          <p:nvPr/>
        </p:nvSpPr>
        <p:spPr>
          <a:xfrm>
            <a:off x="795409" y="2768577"/>
            <a:ext cx="4671024"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24 mos.</a:t>
            </a:r>
          </a:p>
        </p:txBody>
      </p:sp>
      <p:sp>
        <p:nvSpPr>
          <p:cNvPr id="9" name="TextBox 8">
            <a:extLst>
              <a:ext uri="{FF2B5EF4-FFF2-40B4-BE49-F238E27FC236}">
                <a16:creationId xmlns:a16="http://schemas.microsoft.com/office/drawing/2014/main" id="{D9A25FEB-AA2C-B206-2655-6445E73C0616}"/>
              </a:ext>
            </a:extLst>
          </p:cNvPr>
          <p:cNvSpPr txBox="1"/>
          <p:nvPr/>
        </p:nvSpPr>
        <p:spPr>
          <a:xfrm>
            <a:off x="8582853"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63</a:t>
            </a:r>
          </a:p>
        </p:txBody>
      </p:sp>
      <p:graphicFrame>
        <p:nvGraphicFramePr>
          <p:cNvPr id="13" name="Table 11">
            <a:extLst>
              <a:ext uri="{FF2B5EF4-FFF2-40B4-BE49-F238E27FC236}">
                <a16:creationId xmlns:a16="http://schemas.microsoft.com/office/drawing/2014/main" id="{2E67F3AD-7512-D538-EB32-D9F944B2CFF1}"/>
              </a:ext>
            </a:extLst>
          </p:cNvPr>
          <p:cNvGraphicFramePr>
            <a:graphicFrameLocks noGrp="1"/>
          </p:cNvGraphicFramePr>
          <p:nvPr/>
        </p:nvGraphicFramePr>
        <p:xfrm>
          <a:off x="793377" y="3616049"/>
          <a:ext cx="4693838" cy="1483360"/>
        </p:xfrm>
        <a:graphic>
          <a:graphicData uri="http://schemas.openxmlformats.org/drawingml/2006/table">
            <a:tbl>
              <a:tblPr firstRow="1" bandRow="1">
                <a:tableStyleId>{8A107856-5554-42FB-B03E-39F5DBC370BA}</a:tableStyleId>
              </a:tblPr>
              <a:tblGrid>
                <a:gridCol w="1622541">
                  <a:extLst>
                    <a:ext uri="{9D8B030D-6E8A-4147-A177-3AD203B41FA5}">
                      <a16:colId xmlns:a16="http://schemas.microsoft.com/office/drawing/2014/main" val="468438625"/>
                    </a:ext>
                  </a:extLst>
                </a:gridCol>
                <a:gridCol w="3071297">
                  <a:extLst>
                    <a:ext uri="{9D8B030D-6E8A-4147-A177-3AD203B41FA5}">
                      <a16:colId xmlns:a16="http://schemas.microsoft.com/office/drawing/2014/main" val="3834042490"/>
                    </a:ext>
                  </a:extLst>
                </a:gridCol>
              </a:tblGrid>
              <a:tr h="370840">
                <a:tc>
                  <a:txBody>
                    <a:bodyPr/>
                    <a:lstStyle/>
                    <a:p>
                      <a:pPr algn="r"/>
                      <a:r>
                        <a:rPr lang="en-US" b="1" dirty="0"/>
                        <a:t>[$200,000]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[$99,996]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[$8,333]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[$200,000]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LTC Benefit balance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73B75FC8-7359-E6B9-7755-B02412CFFCBB}"/>
              </a:ext>
            </a:extLst>
          </p:cNvPr>
          <p:cNvGraphicFramePr>
            <a:graphicFrameLocks noGrp="1"/>
          </p:cNvGraphicFramePr>
          <p:nvPr/>
        </p:nvGraphicFramePr>
        <p:xfrm>
          <a:off x="5487214"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[$99,996]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[$8,333]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[$600,000]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Rider benefit balance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7" name="Title 12">
            <a:extLst>
              <a:ext uri="{FF2B5EF4-FFF2-40B4-BE49-F238E27FC236}">
                <a16:creationId xmlns:a16="http://schemas.microsoft.com/office/drawing/2014/main" id="{D9395BBB-C81F-FDC5-D792-299E04BA7282}"/>
              </a:ext>
            </a:extLst>
          </p:cNvPr>
          <p:cNvSpPr txBox="1">
            <a:spLocks/>
          </p:cNvSpPr>
          <p:nvPr/>
        </p:nvSpPr>
        <p:spPr>
          <a:xfrm>
            <a:off x="457199" y="1532965"/>
            <a:ext cx="4275859"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fixed annuity</a:t>
            </a:r>
          </a:p>
          <a:p>
            <a:r>
              <a:rPr lang="en-US" sz="1400" dirty="0">
                <a:latin typeface="Arial" panose="020B0604020202020204" pitchFamily="34" charset="0"/>
                <a:cs typeface="Arial" panose="020B0604020202020204" pitchFamily="34" charset="0"/>
              </a:rPr>
              <a:t>[$200,000]</a:t>
            </a:r>
            <a:endParaRPr lang="en-US" sz="1400" dirty="0"/>
          </a:p>
        </p:txBody>
      </p:sp>
      <p:sp>
        <p:nvSpPr>
          <p:cNvPr id="18" name="Title 12">
            <a:extLst>
              <a:ext uri="{FF2B5EF4-FFF2-40B4-BE49-F238E27FC236}">
                <a16:creationId xmlns:a16="http://schemas.microsoft.com/office/drawing/2014/main" id="{9854BB84-32BD-1DE1-14A2-CF9489BBE5DA}"/>
              </a:ext>
            </a:extLst>
          </p:cNvPr>
          <p:cNvSpPr txBox="1">
            <a:spLocks/>
          </p:cNvSpPr>
          <p:nvPr/>
        </p:nvSpPr>
        <p:spPr>
          <a:xfrm>
            <a:off x="6349" y="5432611"/>
            <a:ext cx="12185649" cy="557787"/>
          </a:xfrm>
          <a:prstGeom prst="rect">
            <a:avLst/>
          </a:prstGeom>
          <a:solidFill>
            <a:schemeClr val="accent4"/>
          </a:solidFill>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algn="ctr"/>
            <a:r>
              <a:rPr lang="en-US" sz="2800" dirty="0">
                <a:latin typeface="+mn-lt"/>
                <a:cs typeface="Arial" panose="020B0604020202020204" pitchFamily="34" charset="0"/>
              </a:rPr>
              <a:t>Total: 96 months (8 years) = $800,000</a:t>
            </a:r>
            <a:endParaRPr lang="en-US" sz="2800" dirty="0">
              <a:latin typeface="+mn-lt"/>
            </a:endParaRPr>
          </a:p>
        </p:txBody>
      </p:sp>
    </p:spTree>
    <p:extLst>
      <p:ext uri="{BB962C8B-B14F-4D97-AF65-F5344CB8AC3E}">
        <p14:creationId xmlns:p14="http://schemas.microsoft.com/office/powerpoint/2010/main" val="42936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634EC-8D5B-F024-54FF-2BB5BBB4A5D3}"/>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dirty="0"/>
          </a:p>
        </p:txBody>
      </p:sp>
      <p:sp>
        <p:nvSpPr>
          <p:cNvPr id="2" name="Rectangle 1">
            <a:extLst>
              <a:ext uri="{FF2B5EF4-FFF2-40B4-BE49-F238E27FC236}">
                <a16:creationId xmlns:a16="http://schemas.microsoft.com/office/drawing/2014/main" id="{67B48D08-E136-741B-F57D-0801E4B422A3}"/>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3" name="Pentagon 4">
            <a:extLst>
              <a:ext uri="{FF2B5EF4-FFF2-40B4-BE49-F238E27FC236}">
                <a16:creationId xmlns:a16="http://schemas.microsoft.com/office/drawing/2014/main" id="{E5F6063D-E04D-9651-02BC-30710B9CA687}"/>
              </a:ext>
            </a:extLst>
          </p:cNvPr>
          <p:cNvSpPr/>
          <p:nvPr/>
        </p:nvSpPr>
        <p:spPr>
          <a:xfrm>
            <a:off x="5450380" y="2768577"/>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5" name="Rectangle 4">
            <a:extLst>
              <a:ext uri="{FF2B5EF4-FFF2-40B4-BE49-F238E27FC236}">
                <a16:creationId xmlns:a16="http://schemas.microsoft.com/office/drawing/2014/main" id="{93FB3CF5-0962-77CE-1976-5B600E465772}"/>
              </a:ext>
            </a:extLst>
          </p:cNvPr>
          <p:cNvSpPr/>
          <p:nvPr/>
        </p:nvSpPr>
        <p:spPr>
          <a:xfrm>
            <a:off x="768515" y="2768577"/>
            <a:ext cx="4671024"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24 mos.</a:t>
            </a:r>
          </a:p>
        </p:txBody>
      </p:sp>
      <p:sp>
        <p:nvSpPr>
          <p:cNvPr id="13" name="TextBox 12">
            <a:extLst>
              <a:ext uri="{FF2B5EF4-FFF2-40B4-BE49-F238E27FC236}">
                <a16:creationId xmlns:a16="http://schemas.microsoft.com/office/drawing/2014/main" id="{2C0C7162-CD97-6DDE-E23A-79F9C2DD0B0D}"/>
              </a:ext>
            </a:extLst>
          </p:cNvPr>
          <p:cNvSpPr txBox="1"/>
          <p:nvPr/>
        </p:nvSpPr>
        <p:spPr>
          <a:xfrm>
            <a:off x="8932475"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Female, age 71</a:t>
            </a:r>
          </a:p>
        </p:txBody>
      </p:sp>
      <p:graphicFrame>
        <p:nvGraphicFramePr>
          <p:cNvPr id="14" name="Table 11">
            <a:extLst>
              <a:ext uri="{FF2B5EF4-FFF2-40B4-BE49-F238E27FC236}">
                <a16:creationId xmlns:a16="http://schemas.microsoft.com/office/drawing/2014/main" id="{6D456D05-1B01-5CE6-B9FC-240F4B3844B7}"/>
              </a:ext>
            </a:extLst>
          </p:cNvPr>
          <p:cNvGraphicFramePr>
            <a:graphicFrameLocks noGrp="1"/>
          </p:cNvGraphicFramePr>
          <p:nvPr/>
        </p:nvGraphicFramePr>
        <p:xfrm>
          <a:off x="766483" y="3616049"/>
          <a:ext cx="4693838" cy="1483360"/>
        </p:xfrm>
        <a:graphic>
          <a:graphicData uri="http://schemas.openxmlformats.org/drawingml/2006/table">
            <a:tbl>
              <a:tblPr firstRow="1" bandRow="1">
                <a:tableStyleId>{8A107856-5554-42FB-B03E-39F5DBC370BA}</a:tableStyleId>
              </a:tblPr>
              <a:tblGrid>
                <a:gridCol w="1622541">
                  <a:extLst>
                    <a:ext uri="{9D8B030D-6E8A-4147-A177-3AD203B41FA5}">
                      <a16:colId xmlns:a16="http://schemas.microsoft.com/office/drawing/2014/main" val="468438625"/>
                    </a:ext>
                  </a:extLst>
                </a:gridCol>
                <a:gridCol w="3071297">
                  <a:extLst>
                    <a:ext uri="{9D8B030D-6E8A-4147-A177-3AD203B41FA5}">
                      <a16:colId xmlns:a16="http://schemas.microsoft.com/office/drawing/2014/main" val="3834042490"/>
                    </a:ext>
                  </a:extLst>
                </a:gridCol>
              </a:tblGrid>
              <a:tr h="370840">
                <a:tc>
                  <a:txBody>
                    <a:bodyPr/>
                    <a:lstStyle/>
                    <a:p>
                      <a:pPr algn="r"/>
                      <a:r>
                        <a:rPr lang="en-US" b="1" dirty="0"/>
                        <a:t>[$145,398]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[$73,920]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[$6,160]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Annuity value at death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BD3F366D-18DE-7997-1E59-48792140465D}"/>
              </a:ext>
            </a:extLst>
          </p:cNvPr>
          <p:cNvGraphicFramePr>
            <a:graphicFrameLocks noGrp="1"/>
          </p:cNvGraphicFramePr>
          <p:nvPr/>
        </p:nvGraphicFramePr>
        <p:xfrm>
          <a:off x="5460320"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[$4,602]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 – </a:t>
                      </a:r>
                      <a:r>
                        <a:rPr lang="en-US" b="0" u="sng" dirty="0"/>
                        <a:t>annual</a:t>
                      </a:r>
                      <a:r>
                        <a:rPr lang="en-US" b="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[$73,920]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lifetime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[$6,160]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lifetime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EE43CCAB-0F28-AB00-D32C-D4F4A2594911}"/>
              </a:ext>
            </a:extLst>
          </p:cNvPr>
          <p:cNvSpPr txBox="1">
            <a:spLocks/>
          </p:cNvSpPr>
          <p:nvPr/>
        </p:nvSpPr>
        <p:spPr>
          <a:xfrm>
            <a:off x="457199" y="1532965"/>
            <a:ext cx="4503644"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an annuity</a:t>
            </a:r>
          </a:p>
          <a:p>
            <a:r>
              <a:rPr lang="en-US" sz="1400" dirty="0">
                <a:latin typeface="Arial" panose="020B0604020202020204" pitchFamily="34" charset="0"/>
                <a:cs typeface="Arial" panose="020B0604020202020204" pitchFamily="34" charset="0"/>
              </a:rPr>
              <a:t>[$150,000]</a:t>
            </a:r>
            <a:endParaRPr lang="en-US" sz="1400" dirty="0"/>
          </a:p>
        </p:txBody>
      </p:sp>
    </p:spTree>
    <p:extLst>
      <p:ext uri="{BB962C8B-B14F-4D97-AF65-F5344CB8AC3E}">
        <p14:creationId xmlns:p14="http://schemas.microsoft.com/office/powerpoint/2010/main" val="40870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E5535F-58D5-1694-89A6-7DBDB7FB3BC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483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pasted-movie.png" descr="pasted-movie.png"/>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01A05-30EE-836B-CF0E-60097C5892FB}"/>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Impact on Finances</a:t>
            </a:r>
            <a:endParaRPr lang="en-US" dirty="0"/>
          </a:p>
        </p:txBody>
      </p:sp>
      <p:sp>
        <p:nvSpPr>
          <p:cNvPr id="16" name="Content Placeholder 15">
            <a:extLst>
              <a:ext uri="{FF2B5EF4-FFF2-40B4-BE49-F238E27FC236}">
                <a16:creationId xmlns:a16="http://schemas.microsoft.com/office/drawing/2014/main" id="{3474A2E2-ED3C-2D0B-27E2-3D3428E9F031}"/>
              </a:ext>
            </a:extLst>
          </p:cNvPr>
          <p:cNvSpPr>
            <a:spLocks noGrp="1"/>
          </p:cNvSpPr>
          <p:nvPr>
            <p:ph idx="1"/>
          </p:nvPr>
        </p:nvSpPr>
        <p:spPr>
          <a:xfrm>
            <a:off x="1388534" y="1783338"/>
            <a:ext cx="3708400" cy="4441800"/>
          </a:xfrm>
        </p:spPr>
        <p:txBody>
          <a:bodyPr>
            <a:normAutofit fontScale="70000" lnSpcReduction="20000"/>
          </a:bodyPr>
          <a:lstStyle/>
          <a:p>
            <a:r>
              <a:rPr lang="en-US" sz="3600" b="1" dirty="0">
                <a:solidFill>
                  <a:srgbClr val="002C77"/>
                </a:solidFill>
              </a:rPr>
              <a:t>Income</a:t>
            </a:r>
          </a:p>
          <a:p>
            <a:endParaRPr lang="en-US" dirty="0">
              <a:solidFill>
                <a:srgbClr val="002C77"/>
              </a:solidFill>
            </a:endParaRPr>
          </a:p>
          <a:p>
            <a:r>
              <a:rPr lang="en-US" dirty="0">
                <a:solidFill>
                  <a:srgbClr val="002C77"/>
                </a:solidFill>
              </a:rPr>
              <a:t>Not a one-time payment</a:t>
            </a:r>
          </a:p>
          <a:p>
            <a:endParaRPr lang="en-US" dirty="0">
              <a:solidFill>
                <a:srgbClr val="002C77"/>
              </a:solidFill>
            </a:endParaRPr>
          </a:p>
          <a:p>
            <a:r>
              <a:rPr lang="en-US" dirty="0">
                <a:solidFill>
                  <a:srgbClr val="002C77"/>
                </a:solidFill>
              </a:rPr>
              <a:t>New monthly bill (expense) without an end date</a:t>
            </a:r>
          </a:p>
          <a:p>
            <a:endParaRPr lang="en-US" dirty="0">
              <a:solidFill>
                <a:srgbClr val="002C77"/>
              </a:solidFill>
            </a:endParaRPr>
          </a:p>
          <a:p>
            <a:r>
              <a:rPr lang="en-US" dirty="0">
                <a:solidFill>
                  <a:srgbClr val="002C77"/>
                </a:solidFill>
              </a:rPr>
              <a:t>Stop paying other obligations to afford this new expense?</a:t>
            </a:r>
          </a:p>
          <a:p>
            <a:endParaRPr lang="en-US" dirty="0">
              <a:solidFill>
                <a:srgbClr val="002C77"/>
              </a:solidFill>
            </a:endParaRPr>
          </a:p>
          <a:p>
            <a:r>
              <a:rPr lang="en-US" dirty="0">
                <a:solidFill>
                  <a:srgbClr val="002C77"/>
                </a:solidFill>
              </a:rPr>
              <a:t>Income to fill gap between current income and income need?</a:t>
            </a:r>
          </a:p>
        </p:txBody>
      </p:sp>
      <p:sp>
        <p:nvSpPr>
          <p:cNvPr id="18" name="Content Placeholder 17">
            <a:extLst>
              <a:ext uri="{FF2B5EF4-FFF2-40B4-BE49-F238E27FC236}">
                <a16:creationId xmlns:a16="http://schemas.microsoft.com/office/drawing/2014/main" id="{B2530329-91A7-E174-9DA4-E0A619B73A1A}"/>
              </a:ext>
            </a:extLst>
          </p:cNvPr>
          <p:cNvSpPr>
            <a:spLocks noGrp="1"/>
          </p:cNvSpPr>
          <p:nvPr>
            <p:ph sz="quarter" idx="4294967295"/>
          </p:nvPr>
        </p:nvSpPr>
        <p:spPr>
          <a:xfrm>
            <a:off x="6805613" y="1783338"/>
            <a:ext cx="5386387" cy="3830637"/>
          </a:xfrm>
        </p:spPr>
        <p:txBody>
          <a:bodyPr>
            <a:normAutofit fontScale="77500" lnSpcReduction="20000"/>
          </a:bodyPr>
          <a:lstStyle/>
          <a:p>
            <a:r>
              <a:rPr lang="en-US" sz="3600" b="1" dirty="0">
                <a:solidFill>
                  <a:srgbClr val="002C77"/>
                </a:solidFill>
              </a:rPr>
              <a:t>Assets</a:t>
            </a:r>
          </a:p>
          <a:p>
            <a:endParaRPr lang="en-US" dirty="0">
              <a:solidFill>
                <a:srgbClr val="002C77"/>
              </a:solidFill>
            </a:endParaRPr>
          </a:p>
          <a:p>
            <a:r>
              <a:rPr lang="en-US" sz="1600" dirty="0">
                <a:solidFill>
                  <a:srgbClr val="002C77"/>
                </a:solidFill>
              </a:rPr>
              <a:t>Many believe they have “plenty” of assets.</a:t>
            </a:r>
          </a:p>
          <a:p>
            <a:endParaRPr lang="en-US" dirty="0">
              <a:solidFill>
                <a:srgbClr val="002C77"/>
              </a:solidFill>
            </a:endParaRPr>
          </a:p>
          <a:p>
            <a:r>
              <a:rPr lang="en-US" sz="1600" dirty="0">
                <a:solidFill>
                  <a:srgbClr val="002C77"/>
                </a:solidFill>
              </a:rPr>
              <a:t>Liquidate faster than intended; sell at inopportune time</a:t>
            </a:r>
          </a:p>
          <a:p>
            <a:endParaRPr lang="en-US" sz="1600" dirty="0">
              <a:solidFill>
                <a:srgbClr val="002C77"/>
              </a:solidFill>
            </a:endParaRPr>
          </a:p>
          <a:p>
            <a:r>
              <a:rPr lang="en-US" sz="1600" dirty="0">
                <a:solidFill>
                  <a:srgbClr val="002C77"/>
                </a:solidFill>
              </a:rPr>
              <a:t>Ripple effect on other planning;</a:t>
            </a:r>
          </a:p>
          <a:p>
            <a:pPr marL="285750" indent="-285750">
              <a:buFontTx/>
              <a:buChar char="-"/>
            </a:pPr>
            <a:r>
              <a:rPr lang="en-US" sz="1600" dirty="0">
                <a:solidFill>
                  <a:srgbClr val="002C77"/>
                </a:solidFill>
              </a:rPr>
              <a:t>Spouse retirement lifestyle </a:t>
            </a:r>
          </a:p>
          <a:p>
            <a:pPr marL="285750" indent="-285750">
              <a:buFontTx/>
              <a:buChar char="-"/>
            </a:pPr>
            <a:r>
              <a:rPr lang="en-US" sz="1600" dirty="0">
                <a:solidFill>
                  <a:srgbClr val="002C77"/>
                </a:solidFill>
              </a:rPr>
              <a:t>Children inheritance</a:t>
            </a:r>
          </a:p>
          <a:p>
            <a:pPr marL="285750" indent="-285750">
              <a:buFontTx/>
              <a:buChar char="-"/>
            </a:pPr>
            <a:r>
              <a:rPr lang="en-US" dirty="0">
                <a:solidFill>
                  <a:srgbClr val="002C77"/>
                </a:solidFill>
              </a:rPr>
              <a:t>Higher withdrawal rate</a:t>
            </a:r>
          </a:p>
          <a:p>
            <a:pPr marL="285750" indent="-285750">
              <a:buFontTx/>
              <a:buChar char="-"/>
            </a:pPr>
            <a:r>
              <a:rPr lang="en-US" sz="1600" dirty="0">
                <a:solidFill>
                  <a:srgbClr val="002C77"/>
                </a:solidFill>
              </a:rPr>
              <a:t>Higher Medicare premiums</a:t>
            </a:r>
          </a:p>
          <a:p>
            <a:pPr marL="285750" indent="-285750">
              <a:buFontTx/>
              <a:buChar char="-"/>
            </a:pPr>
            <a:endParaRPr lang="en-US" sz="1600" dirty="0">
              <a:solidFill>
                <a:srgbClr val="002C77"/>
              </a:solidFill>
            </a:endParaRPr>
          </a:p>
          <a:p>
            <a:r>
              <a:rPr lang="en-US" sz="1600" dirty="0">
                <a:solidFill>
                  <a:srgbClr val="002C77"/>
                </a:solidFill>
              </a:rPr>
              <a:t>Not efficient use of tax incentives to leverage own assets</a:t>
            </a:r>
          </a:p>
          <a:p>
            <a:endParaRPr lang="en-US" dirty="0">
              <a:solidFill>
                <a:srgbClr val="002C77"/>
              </a:solidFill>
            </a:endParaRPr>
          </a:p>
        </p:txBody>
      </p:sp>
      <p:sp>
        <p:nvSpPr>
          <p:cNvPr id="3" name="TextBox 2">
            <a:extLst>
              <a:ext uri="{FF2B5EF4-FFF2-40B4-BE49-F238E27FC236}">
                <a16:creationId xmlns:a16="http://schemas.microsoft.com/office/drawing/2014/main" id="{5E7C5469-7536-A973-C8CF-9C148A9C1753}"/>
              </a:ext>
            </a:extLst>
          </p:cNvPr>
          <p:cNvSpPr txBox="1"/>
          <p:nvPr/>
        </p:nvSpPr>
        <p:spPr>
          <a:xfrm>
            <a:off x="0" y="5546657"/>
            <a:ext cx="12191999" cy="523220"/>
          </a:xfrm>
          <a:prstGeom prst="rect">
            <a:avLst/>
          </a:prstGeom>
          <a:solidFill>
            <a:schemeClr val="accent4">
              <a:alpha val="98158"/>
            </a:schemeClr>
          </a:solidFill>
        </p:spPr>
        <p:txBody>
          <a:bodyPr wrap="square" rtlCol="0">
            <a:spAutoFit/>
          </a:bodyPr>
          <a:lstStyle/>
          <a:p>
            <a:pPr algn="ctr"/>
            <a:r>
              <a:rPr lang="en-US" sz="2800" b="1" dirty="0">
                <a:solidFill>
                  <a:srgbClr val="002C77"/>
                </a:solidFill>
              </a:rPr>
              <a:t>Long-term care is an </a:t>
            </a:r>
            <a:r>
              <a:rPr lang="en-US" sz="2800" b="1" u="sng" dirty="0">
                <a:solidFill>
                  <a:srgbClr val="002C77"/>
                </a:solidFill>
              </a:rPr>
              <a:t>income</a:t>
            </a:r>
            <a:r>
              <a:rPr lang="en-US" sz="2800" b="1" dirty="0">
                <a:solidFill>
                  <a:srgbClr val="002C77"/>
                </a:solidFill>
              </a:rPr>
              <a:t> problem; not an </a:t>
            </a:r>
            <a:r>
              <a:rPr lang="en-US" sz="2800" b="1" u="sng" dirty="0">
                <a:solidFill>
                  <a:srgbClr val="002C77"/>
                </a:solidFill>
              </a:rPr>
              <a:t>asset</a:t>
            </a:r>
            <a:r>
              <a:rPr lang="en-US" sz="2800" b="1" dirty="0">
                <a:solidFill>
                  <a:srgbClr val="002C77"/>
                </a:solidFill>
              </a:rPr>
              <a:t> problem.</a:t>
            </a:r>
          </a:p>
        </p:txBody>
      </p:sp>
      <p:pic>
        <p:nvPicPr>
          <p:cNvPr id="6" name="Graphic 5">
            <a:extLst>
              <a:ext uri="{FF2B5EF4-FFF2-40B4-BE49-F238E27FC236}">
                <a16:creationId xmlns:a16="http://schemas.microsoft.com/office/drawing/2014/main" id="{295ADD0A-E352-013C-CF49-9BC9021FE9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9330" y="1893980"/>
            <a:ext cx="963084" cy="770467"/>
          </a:xfrm>
          <a:prstGeom prst="rect">
            <a:avLst/>
          </a:prstGeom>
        </p:spPr>
      </p:pic>
      <p:pic>
        <p:nvPicPr>
          <p:cNvPr id="8" name="Graphic 7">
            <a:extLst>
              <a:ext uri="{FF2B5EF4-FFF2-40B4-BE49-F238E27FC236}">
                <a16:creationId xmlns:a16="http://schemas.microsoft.com/office/drawing/2014/main" id="{F95E711A-665E-18F3-6191-C07CF1823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868" y="1877698"/>
            <a:ext cx="770467" cy="770467"/>
          </a:xfrm>
          <a:prstGeom prst="rect">
            <a:avLst/>
          </a:prstGeom>
        </p:spPr>
      </p:pic>
    </p:spTree>
    <p:extLst>
      <p:ext uri="{BB962C8B-B14F-4D97-AF65-F5344CB8AC3E}">
        <p14:creationId xmlns:p14="http://schemas.microsoft.com/office/powerpoint/2010/main" val="11145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E69E-BC4C-4268-CF29-F27C25BD69C5}"/>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309A6EB-BBEB-41F1-8F04-C2944D36DA49}"/>
              </a:ext>
            </a:extLst>
          </p:cNvPr>
          <p:cNvPicPr>
            <a:picLocks noGrp="1" noChangeAspect="1"/>
          </p:cNvPicPr>
          <p:nvPr>
            <p:ph type="pic" idx="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5" name="Content Placeholder 4">
            <a:extLst>
              <a:ext uri="{FF2B5EF4-FFF2-40B4-BE49-F238E27FC236}">
                <a16:creationId xmlns:a16="http://schemas.microsoft.com/office/drawing/2014/main" id="{E754EF02-796A-42AB-BDF6-F98699ACDCE5}"/>
              </a:ext>
            </a:extLst>
          </p:cNvPr>
          <p:cNvSpPr>
            <a:spLocks noGrp="1"/>
          </p:cNvSpPr>
          <p:nvPr>
            <p:ph sz="half" idx="4294967295"/>
          </p:nvPr>
        </p:nvSpPr>
        <p:spPr>
          <a:xfrm>
            <a:off x="435253" y="1883283"/>
            <a:ext cx="5416550" cy="4111117"/>
          </a:xfrm>
        </p:spPr>
        <p:txBody>
          <a:bodyPr/>
          <a:lstStyle/>
          <a:p>
            <a:r>
              <a:rPr lang="en-US" sz="2400" b="1" dirty="0">
                <a:solidFill>
                  <a:srgbClr val="60A7EE"/>
                </a:solidFill>
              </a:rPr>
              <a:t>HIPAA Law of 1996</a:t>
            </a:r>
          </a:p>
          <a:p>
            <a:r>
              <a:rPr lang="en-US" sz="2400" dirty="0">
                <a:latin typeface="Arial" panose="020B0604020202020204" pitchFamily="34" charset="0"/>
                <a:cs typeface="Arial" panose="020B0604020202020204" pitchFamily="34" charset="0"/>
              </a:rPr>
              <a:t>Gives tax-free use of life insurance death benefit to be used while living for qualifying long-term care expenses.</a:t>
            </a:r>
          </a:p>
          <a:p>
            <a:endParaRPr lang="en-US" sz="2400" dirty="0">
              <a:latin typeface="Arial" panose="020B0604020202020204" pitchFamily="34" charset="0"/>
              <a:cs typeface="Arial" panose="020B0604020202020204" pitchFamily="34" charset="0"/>
            </a:endParaRPr>
          </a:p>
          <a:p>
            <a:r>
              <a:rPr lang="en-US" sz="2400" b="1" dirty="0">
                <a:solidFill>
                  <a:srgbClr val="60A7EE"/>
                </a:solidFill>
              </a:rPr>
              <a:t>Pension Protection Act of 2006</a:t>
            </a:r>
          </a:p>
          <a:p>
            <a:r>
              <a:rPr lang="en-US" sz="2400" dirty="0">
                <a:latin typeface="Arial" panose="020B0604020202020204" pitchFamily="34" charset="0"/>
                <a:cs typeface="Arial" panose="020B0604020202020204" pitchFamily="34" charset="0"/>
              </a:rPr>
              <a:t>Extends the HIPAA Law to certain annuities to be used for long-term care expenses tax-free.</a:t>
            </a:r>
          </a:p>
          <a:p>
            <a:endParaRPr lang="en-US" sz="2400" b="1" dirty="0">
              <a:solidFill>
                <a:schemeClr val="accent5"/>
              </a:solidFill>
            </a:endParaRPr>
          </a:p>
          <a:p>
            <a:endParaRPr lang="en-US" sz="2400" dirty="0">
              <a:latin typeface="Arial" panose="020B0604020202020204" pitchFamily="34" charset="0"/>
              <a:cs typeface="Arial" panose="020B0604020202020204" pitchFamily="34" charset="0"/>
            </a:endParaRPr>
          </a:p>
          <a:p>
            <a:endParaRPr lang="en-US" sz="2400" dirty="0"/>
          </a:p>
        </p:txBody>
      </p:sp>
      <p:sp>
        <p:nvSpPr>
          <p:cNvPr id="4" name="Title 1">
            <a:extLst>
              <a:ext uri="{FF2B5EF4-FFF2-40B4-BE49-F238E27FC236}">
                <a16:creationId xmlns:a16="http://schemas.microsoft.com/office/drawing/2014/main" id="{FB6EDCA5-14B1-C437-3360-0759914C43B6}"/>
              </a:ext>
            </a:extLst>
          </p:cNvPr>
          <p:cNvSpPr txBox="1">
            <a:spLocks/>
          </p:cNvSpPr>
          <p:nvPr/>
        </p:nvSpPr>
        <p:spPr>
          <a:xfrm>
            <a:off x="359249" y="483107"/>
            <a:ext cx="5074764" cy="960439"/>
          </a:xfrm>
          <a:prstGeom prst="rect">
            <a:avLst/>
          </a:prstGeom>
        </p:spPr>
        <p:txBody>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Tax-free money to help cover expenses</a:t>
            </a:r>
            <a:endParaRPr lang="en-US" sz="36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3FD37F-0667-669D-70D0-33AAF23BCBF2}"/>
              </a:ext>
            </a:extLst>
          </p:cNvPr>
          <p:cNvSpPr txBox="1"/>
          <p:nvPr/>
        </p:nvSpPr>
        <p:spPr>
          <a:xfrm>
            <a:off x="6096000" y="6857999"/>
            <a:ext cx="6096000" cy="230832"/>
          </a:xfrm>
          <a:prstGeom prst="rect">
            <a:avLst/>
          </a:prstGeom>
          <a:noFill/>
        </p:spPr>
        <p:txBody>
          <a:bodyPr wrap="square" rtlCol="0">
            <a:spAutoFit/>
          </a:bodyPr>
          <a:lstStyle/>
          <a:p>
            <a:r>
              <a:rPr lang="en-US" sz="900" dirty="0">
                <a:hlinkClick r:id="rId4" tooltip="http://commons.wikimedia.org/wiki/File:US_Capitol_during_government_shutdown;_west_side;_Washington,_DC;_2013-10-06.JP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2" name="TextBox 1">
            <a:extLst>
              <a:ext uri="{FF2B5EF4-FFF2-40B4-BE49-F238E27FC236}">
                <a16:creationId xmlns:a16="http://schemas.microsoft.com/office/drawing/2014/main" id="{B685E2AD-2001-C5FB-854B-61F44825C090}"/>
              </a:ext>
            </a:extLst>
          </p:cNvPr>
          <p:cNvSpPr txBox="1"/>
          <p:nvPr/>
        </p:nvSpPr>
        <p:spPr>
          <a:xfrm>
            <a:off x="359249" y="5608135"/>
            <a:ext cx="3466774" cy="338554"/>
          </a:xfrm>
          <a:prstGeom prst="rect">
            <a:avLst/>
          </a:prstGeom>
          <a:noFill/>
        </p:spPr>
        <p:txBody>
          <a:bodyPr wrap="square" rtlCol="0">
            <a:spAutoFit/>
          </a:bodyPr>
          <a:lstStyle/>
          <a:p>
            <a:r>
              <a:rPr lang="en-US" sz="800" b="0" i="0" dirty="0">
                <a:solidFill>
                  <a:srgbClr val="485056"/>
                </a:solidFill>
                <a:effectLst/>
              </a:rPr>
              <a:t>Provided content is for overview and informational purposes only and is not intended as tax, legal, fiduciary, or investment advice.</a:t>
            </a:r>
            <a:endParaRPr lang="en-US" sz="800" dirty="0"/>
          </a:p>
        </p:txBody>
      </p:sp>
    </p:spTree>
    <p:extLst>
      <p:ext uri="{BB962C8B-B14F-4D97-AF65-F5344CB8AC3E}">
        <p14:creationId xmlns:p14="http://schemas.microsoft.com/office/powerpoint/2010/main" val="238200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39C18-30EB-75E0-216C-D68A3848CD6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FCB2D00-BF30-6083-FB3D-7C6A30D15AA0}"/>
              </a:ext>
            </a:extLst>
          </p:cNvPr>
          <p:cNvSpPr>
            <a:spLocks noGrp="1"/>
          </p:cNvSpPr>
          <p:nvPr>
            <p:ph type="title" idx="4294967295"/>
          </p:nvPr>
        </p:nvSpPr>
        <p:spPr>
          <a:xfrm>
            <a:off x="476417" y="288925"/>
            <a:ext cx="11277600" cy="1057275"/>
          </a:xfrm>
        </p:spPr>
        <p:txBody>
          <a:bodyPr/>
          <a:lstStyle/>
          <a:p>
            <a:r>
              <a:rPr lang="en-US" sz="3200" dirty="0">
                <a:latin typeface="Arial" panose="020B0604020202020204" pitchFamily="34" charset="0"/>
                <a:cs typeface="Arial" panose="020B0604020202020204" pitchFamily="34" charset="0"/>
              </a:rPr>
              <a:t>How asset-based LTC works</a:t>
            </a:r>
            <a:endParaRPr lang="en-US" dirty="0"/>
          </a:p>
        </p:txBody>
      </p:sp>
      <p:sp>
        <p:nvSpPr>
          <p:cNvPr id="2" name="Pentagon 4">
            <a:extLst>
              <a:ext uri="{FF2B5EF4-FFF2-40B4-BE49-F238E27FC236}">
                <a16:creationId xmlns:a16="http://schemas.microsoft.com/office/drawing/2014/main" id="{7AD18EAD-8190-6C27-E759-4CF5AC30088B}"/>
              </a:ext>
            </a:extLst>
          </p:cNvPr>
          <p:cNvSpPr/>
          <p:nvPr/>
        </p:nvSpPr>
        <p:spPr>
          <a:xfrm>
            <a:off x="5236950" y="2687894"/>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3" name="Rectangle 2">
            <a:extLst>
              <a:ext uri="{FF2B5EF4-FFF2-40B4-BE49-F238E27FC236}">
                <a16:creationId xmlns:a16="http://schemas.microsoft.com/office/drawing/2014/main" id="{25B286C9-2ED3-9099-1065-2330918A63C6}"/>
              </a:ext>
            </a:extLst>
          </p:cNvPr>
          <p:cNvSpPr/>
          <p:nvPr/>
        </p:nvSpPr>
        <p:spPr>
          <a:xfrm>
            <a:off x="476417" y="2687894"/>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bg1"/>
                </a:solidFill>
              </a:rPr>
              <a:t>Base policy</a:t>
            </a:r>
          </a:p>
        </p:txBody>
      </p:sp>
      <p:cxnSp>
        <p:nvCxnSpPr>
          <p:cNvPr id="5" name="Straight Arrow Connector 4">
            <a:extLst>
              <a:ext uri="{FF2B5EF4-FFF2-40B4-BE49-F238E27FC236}">
                <a16:creationId xmlns:a16="http://schemas.microsoft.com/office/drawing/2014/main" id="{FE8AB1E0-8E58-1FBA-C0A9-57C5D847932C}"/>
              </a:ext>
            </a:extLst>
          </p:cNvPr>
          <p:cNvCxnSpPr>
            <a:cxnSpLocks/>
          </p:cNvCxnSpPr>
          <p:nvPr/>
        </p:nvCxnSpPr>
        <p:spPr>
          <a:xfrm>
            <a:off x="520020" y="2057727"/>
            <a:ext cx="0" cy="516673"/>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22BC71D-AF99-CB4A-FD98-555C793B8206}"/>
              </a:ext>
            </a:extLst>
          </p:cNvPr>
          <p:cNvCxnSpPr>
            <a:cxnSpLocks/>
          </p:cNvCxnSpPr>
          <p:nvPr/>
        </p:nvCxnSpPr>
        <p:spPr>
          <a:xfrm>
            <a:off x="5223325" y="2057727"/>
            <a:ext cx="0" cy="516673"/>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2910F8B-53DC-C968-6274-AEDF6E20BEE1}"/>
              </a:ext>
            </a:extLst>
          </p:cNvPr>
          <p:cNvSpPr txBox="1"/>
          <p:nvPr/>
        </p:nvSpPr>
        <p:spPr>
          <a:xfrm>
            <a:off x="568343" y="1977509"/>
            <a:ext cx="2286000" cy="338554"/>
          </a:xfrm>
          <a:prstGeom prst="rect">
            <a:avLst/>
          </a:prstGeom>
          <a:noFill/>
        </p:spPr>
        <p:txBody>
          <a:bodyPr wrap="square" rtlCol="0">
            <a:spAutoFit/>
          </a:bodyPr>
          <a:lstStyle/>
          <a:p>
            <a:r>
              <a:rPr lang="en-US" sz="1600" b="1" dirty="0">
                <a:solidFill>
                  <a:schemeClr val="tx2"/>
                </a:solidFill>
              </a:rPr>
              <a:t>1</a:t>
            </a:r>
            <a:r>
              <a:rPr lang="en-US" sz="1600" b="1" baseline="30000" dirty="0">
                <a:solidFill>
                  <a:schemeClr val="tx2"/>
                </a:solidFill>
              </a:rPr>
              <a:t>st</a:t>
            </a:r>
            <a:r>
              <a:rPr lang="en-US" sz="1600" b="1" dirty="0">
                <a:solidFill>
                  <a:schemeClr val="tx2"/>
                </a:solidFill>
              </a:rPr>
              <a:t> day of care</a:t>
            </a:r>
          </a:p>
        </p:txBody>
      </p:sp>
      <p:sp>
        <p:nvSpPr>
          <p:cNvPr id="10" name="TextBox 9">
            <a:extLst>
              <a:ext uri="{FF2B5EF4-FFF2-40B4-BE49-F238E27FC236}">
                <a16:creationId xmlns:a16="http://schemas.microsoft.com/office/drawing/2014/main" id="{A9B996D1-E38C-3E55-F98E-ABB5C24CE9E3}"/>
              </a:ext>
            </a:extLst>
          </p:cNvPr>
          <p:cNvSpPr txBox="1"/>
          <p:nvPr/>
        </p:nvSpPr>
        <p:spPr>
          <a:xfrm>
            <a:off x="5271311" y="1975350"/>
            <a:ext cx="4832899" cy="584775"/>
          </a:xfrm>
          <a:prstGeom prst="rect">
            <a:avLst/>
          </a:prstGeom>
          <a:noFill/>
        </p:spPr>
        <p:txBody>
          <a:bodyPr wrap="square" rtlCol="0">
            <a:spAutoFit/>
          </a:bodyPr>
          <a:lstStyle/>
          <a:p>
            <a:r>
              <a:rPr lang="en-US" sz="1600" b="1" dirty="0">
                <a:solidFill>
                  <a:schemeClr val="tx2"/>
                </a:solidFill>
              </a:rPr>
              <a:t>Life insurance death benefit exhausted.</a:t>
            </a:r>
          </a:p>
          <a:p>
            <a:r>
              <a:rPr lang="en-US" sz="1600" b="1" dirty="0">
                <a:solidFill>
                  <a:schemeClr val="tx2"/>
                </a:solidFill>
              </a:rPr>
              <a:t>Rider begins LTC payments.</a:t>
            </a:r>
          </a:p>
        </p:txBody>
      </p:sp>
      <p:sp>
        <p:nvSpPr>
          <p:cNvPr id="12" name="TextBox 11">
            <a:extLst>
              <a:ext uri="{FF2B5EF4-FFF2-40B4-BE49-F238E27FC236}">
                <a16:creationId xmlns:a16="http://schemas.microsoft.com/office/drawing/2014/main" id="{23C257F1-E13B-D1E8-2F2F-B360354ED7FB}"/>
              </a:ext>
            </a:extLst>
          </p:cNvPr>
          <p:cNvSpPr txBox="1"/>
          <p:nvPr/>
        </p:nvSpPr>
        <p:spPr>
          <a:xfrm>
            <a:off x="476416" y="3714683"/>
            <a:ext cx="4749691" cy="2185214"/>
          </a:xfrm>
          <a:prstGeom prst="rect">
            <a:avLst/>
          </a:prstGeom>
          <a:noFill/>
        </p:spPr>
        <p:txBody>
          <a:bodyPr wrap="square" rtlCol="0">
            <a:spAutoFit/>
          </a:bodyPr>
          <a:lstStyle/>
          <a:p>
            <a:r>
              <a:rPr lang="en-US" sz="2000" b="1" dirty="0">
                <a:solidFill>
                  <a:schemeClr val="tx2"/>
                </a:solidFill>
              </a:rPr>
              <a:t>Life insurance or annuity</a:t>
            </a:r>
          </a:p>
          <a:p>
            <a:endParaRPr lang="en-US" sz="2000" b="1" dirty="0">
              <a:solidFill>
                <a:schemeClr val="tx2"/>
              </a:solidFill>
            </a:endParaRPr>
          </a:p>
          <a:p>
            <a:r>
              <a:rPr lang="en-US" sz="1600" b="1" dirty="0">
                <a:solidFill>
                  <a:schemeClr val="tx2"/>
                </a:solidFill>
              </a:rPr>
              <a:t>Funding options:</a:t>
            </a:r>
          </a:p>
          <a:p>
            <a:r>
              <a:rPr lang="en-US" sz="1600" dirty="0">
                <a:solidFill>
                  <a:schemeClr val="tx2"/>
                </a:solidFill>
              </a:rPr>
              <a:t>Cash lump sum</a:t>
            </a:r>
          </a:p>
          <a:p>
            <a:r>
              <a:rPr lang="en-US" sz="1600" dirty="0">
                <a:solidFill>
                  <a:schemeClr val="tx2"/>
                </a:solidFill>
              </a:rPr>
              <a:t>Annual premiums</a:t>
            </a:r>
          </a:p>
          <a:p>
            <a:r>
              <a:rPr lang="en-US" sz="1600" dirty="0">
                <a:solidFill>
                  <a:schemeClr val="tx2"/>
                </a:solidFill>
              </a:rPr>
              <a:t>Nonqualified annuities</a:t>
            </a:r>
          </a:p>
          <a:p>
            <a:r>
              <a:rPr lang="en-US" sz="1600" dirty="0">
                <a:solidFill>
                  <a:schemeClr val="tx2"/>
                </a:solidFill>
              </a:rPr>
              <a:t>Qualified money</a:t>
            </a:r>
          </a:p>
          <a:p>
            <a:r>
              <a:rPr lang="en-US" sz="1600" dirty="0">
                <a:solidFill>
                  <a:schemeClr val="tx2"/>
                </a:solidFill>
              </a:rPr>
              <a:t>Cash value life insurance</a:t>
            </a:r>
          </a:p>
        </p:txBody>
      </p:sp>
      <p:sp>
        <p:nvSpPr>
          <p:cNvPr id="15" name="TextBox 14">
            <a:extLst>
              <a:ext uri="{FF2B5EF4-FFF2-40B4-BE49-F238E27FC236}">
                <a16:creationId xmlns:a16="http://schemas.microsoft.com/office/drawing/2014/main" id="{04811CC6-7067-A4CD-C065-B5D504B112DD}"/>
              </a:ext>
            </a:extLst>
          </p:cNvPr>
          <p:cNvSpPr txBox="1"/>
          <p:nvPr/>
        </p:nvSpPr>
        <p:spPr>
          <a:xfrm>
            <a:off x="5226107" y="3724834"/>
            <a:ext cx="4749691" cy="1446550"/>
          </a:xfrm>
          <a:prstGeom prst="rect">
            <a:avLst/>
          </a:prstGeom>
          <a:noFill/>
        </p:spPr>
        <p:txBody>
          <a:bodyPr wrap="square" rtlCol="0">
            <a:spAutoFit/>
          </a:bodyPr>
          <a:lstStyle/>
          <a:p>
            <a:r>
              <a:rPr lang="en-US" sz="2000" b="1" dirty="0">
                <a:solidFill>
                  <a:schemeClr val="tx2"/>
                </a:solidFill>
              </a:rPr>
              <a:t>Rider (continuation of benefits)</a:t>
            </a:r>
          </a:p>
          <a:p>
            <a:endParaRPr lang="en-US" sz="2000" b="1" dirty="0">
              <a:solidFill>
                <a:schemeClr val="tx2"/>
              </a:solidFill>
            </a:endParaRPr>
          </a:p>
          <a:p>
            <a:r>
              <a:rPr lang="en-US" sz="1600" b="1" dirty="0">
                <a:solidFill>
                  <a:schemeClr val="tx2"/>
                </a:solidFill>
              </a:rPr>
              <a:t>Funding options:</a:t>
            </a:r>
          </a:p>
          <a:p>
            <a:r>
              <a:rPr lang="en-US" sz="1600" dirty="0">
                <a:solidFill>
                  <a:schemeClr val="tx2"/>
                </a:solidFill>
              </a:rPr>
              <a:t>Cash single premium</a:t>
            </a:r>
          </a:p>
          <a:p>
            <a:r>
              <a:rPr lang="en-US" sz="1600" dirty="0">
                <a:solidFill>
                  <a:schemeClr val="tx2"/>
                </a:solidFill>
              </a:rPr>
              <a:t>Fixed annual premium</a:t>
            </a:r>
          </a:p>
        </p:txBody>
      </p:sp>
    </p:spTree>
    <p:extLst>
      <p:ext uri="{BB962C8B-B14F-4D97-AF65-F5344CB8AC3E}">
        <p14:creationId xmlns:p14="http://schemas.microsoft.com/office/powerpoint/2010/main" val="14725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B4A6B-E147-EE1F-BEF8-667FB1FBC0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55A050-B433-1EE8-1F5B-C948ACA0DD5D}"/>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Consider your situation</a:t>
            </a:r>
            <a:endParaRPr lang="en-US" dirty="0"/>
          </a:p>
        </p:txBody>
      </p:sp>
      <p:sp>
        <p:nvSpPr>
          <p:cNvPr id="16" name="TextBox 15">
            <a:extLst>
              <a:ext uri="{FF2B5EF4-FFF2-40B4-BE49-F238E27FC236}">
                <a16:creationId xmlns:a16="http://schemas.microsoft.com/office/drawing/2014/main" id="{8ED2F15D-D6AB-2030-5CEC-5CECD05689B0}"/>
              </a:ext>
            </a:extLst>
          </p:cNvPr>
          <p:cNvSpPr txBox="1"/>
          <p:nvPr/>
        </p:nvSpPr>
        <p:spPr>
          <a:xfrm>
            <a:off x="1483896" y="2037347"/>
            <a:ext cx="10234864" cy="1569660"/>
          </a:xfrm>
          <a:prstGeom prst="rect">
            <a:avLst/>
          </a:prstGeom>
          <a:noFill/>
        </p:spPr>
        <p:txBody>
          <a:bodyPr wrap="square" rtlCol="0">
            <a:spAutoFit/>
          </a:bodyPr>
          <a:lstStyle/>
          <a:p>
            <a:r>
              <a:rPr lang="en-US" sz="2400" dirty="0">
                <a:solidFill>
                  <a:schemeClr val="tx2"/>
                </a:solidFill>
              </a:rPr>
              <a:t>If any of these situations resonate with you, repurposing a portion of </a:t>
            </a:r>
            <a:br>
              <a:rPr lang="en-US" sz="2400" dirty="0">
                <a:solidFill>
                  <a:schemeClr val="tx2"/>
                </a:solidFill>
              </a:rPr>
            </a:br>
            <a:r>
              <a:rPr lang="en-US" sz="2400" dirty="0">
                <a:solidFill>
                  <a:schemeClr val="tx2"/>
                </a:solidFill>
              </a:rPr>
              <a:t>your qualified assets into Care Solutions products may be a helpful strategy for you.</a:t>
            </a:r>
          </a:p>
          <a:p>
            <a:endParaRPr lang="en-US" sz="2400" dirty="0"/>
          </a:p>
        </p:txBody>
      </p:sp>
      <p:sp>
        <p:nvSpPr>
          <p:cNvPr id="17" name="TextBox 16">
            <a:extLst>
              <a:ext uri="{FF2B5EF4-FFF2-40B4-BE49-F238E27FC236}">
                <a16:creationId xmlns:a16="http://schemas.microsoft.com/office/drawing/2014/main" id="{55E3DABE-17D6-7BDD-3686-78C999A4F8A8}"/>
              </a:ext>
            </a:extLst>
          </p:cNvPr>
          <p:cNvSpPr txBox="1"/>
          <p:nvPr/>
        </p:nvSpPr>
        <p:spPr>
          <a:xfrm>
            <a:off x="1483895" y="3178362"/>
            <a:ext cx="9705474" cy="28052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solidFill>
                  <a:schemeClr val="tx2"/>
                </a:solidFill>
              </a:rPr>
              <a:t>You have excess qualified dollars that you don’t need for retirement income.</a:t>
            </a:r>
          </a:p>
          <a:p>
            <a:pPr marL="285750" indent="-285750">
              <a:lnSpc>
                <a:spcPct val="150000"/>
              </a:lnSpc>
              <a:buFont typeface="Arial" panose="020B0604020202020204" pitchFamily="34" charset="0"/>
              <a:buChar char="•"/>
            </a:pPr>
            <a:r>
              <a:rPr lang="en-US" sz="2000" b="1" dirty="0">
                <a:solidFill>
                  <a:schemeClr val="tx2"/>
                </a:solidFill>
              </a:rPr>
              <a:t>You’ve inherited wealth from a loved one.</a:t>
            </a:r>
          </a:p>
          <a:p>
            <a:pPr marL="285750" indent="-285750">
              <a:lnSpc>
                <a:spcPct val="150000"/>
              </a:lnSpc>
              <a:buFont typeface="Arial" panose="020B0604020202020204" pitchFamily="34" charset="0"/>
              <a:buChar char="•"/>
            </a:pPr>
            <a:r>
              <a:rPr lang="en-US" sz="2000" b="1" dirty="0">
                <a:solidFill>
                  <a:schemeClr val="tx2"/>
                </a:solidFill>
              </a:rPr>
              <a:t>You have a desire to pass assets to future generations.</a:t>
            </a:r>
          </a:p>
          <a:p>
            <a:pPr marL="285750" indent="-285750">
              <a:lnSpc>
                <a:spcPct val="150000"/>
              </a:lnSpc>
              <a:buFont typeface="Arial" panose="020B0604020202020204" pitchFamily="34" charset="0"/>
              <a:buChar char="•"/>
            </a:pPr>
            <a:r>
              <a:rPr lang="en-US" sz="2000" b="1" dirty="0">
                <a:solidFill>
                  <a:schemeClr val="tx2"/>
                </a:solidFill>
              </a:rPr>
              <a:t>You are considering a Roth conversion.</a:t>
            </a:r>
          </a:p>
          <a:p>
            <a:pPr marL="285750" indent="-285750">
              <a:lnSpc>
                <a:spcPct val="150000"/>
              </a:lnSpc>
              <a:buFont typeface="Arial" panose="020B0604020202020204" pitchFamily="34" charset="0"/>
              <a:buChar char="•"/>
            </a:pPr>
            <a:r>
              <a:rPr lang="en-US" sz="2000" b="1" dirty="0">
                <a:solidFill>
                  <a:schemeClr val="tx2"/>
                </a:solidFill>
              </a:rPr>
              <a:t>You are concerned about future needs for extended care.</a:t>
            </a:r>
          </a:p>
          <a:p>
            <a:pPr marL="285750" indent="-285750">
              <a:lnSpc>
                <a:spcPct val="150000"/>
              </a:lnSpc>
              <a:buFont typeface="Arial" panose="020B0604020202020204" pitchFamily="34" charset="0"/>
              <a:buChar char="•"/>
            </a:pPr>
            <a:endParaRPr lang="en-US" sz="2000" dirty="0"/>
          </a:p>
        </p:txBody>
      </p:sp>
      <p:pic>
        <p:nvPicPr>
          <p:cNvPr id="19" name="Graphic 18">
            <a:extLst>
              <a:ext uri="{FF2B5EF4-FFF2-40B4-BE49-F238E27FC236}">
                <a16:creationId xmlns:a16="http://schemas.microsoft.com/office/drawing/2014/main" id="{399436F8-ABAC-F7C3-3E30-04F844CA1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241" y="2124165"/>
            <a:ext cx="833952" cy="667162"/>
          </a:xfrm>
          <a:prstGeom prst="rect">
            <a:avLst/>
          </a:prstGeom>
        </p:spPr>
      </p:pic>
    </p:spTree>
    <p:extLst>
      <p:ext uri="{BB962C8B-B14F-4D97-AF65-F5344CB8AC3E}">
        <p14:creationId xmlns:p14="http://schemas.microsoft.com/office/powerpoint/2010/main" val="56352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1774D7-4A40-7800-B96D-C43D5C4024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623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9EC6-5B1F-A1E5-9FE6-E3D0D4B5A02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A086996-BDBC-6F9F-9659-0F9DE5987BD9}"/>
              </a:ext>
            </a:extLst>
          </p:cNvPr>
          <p:cNvSpPr txBox="1"/>
          <p:nvPr/>
        </p:nvSpPr>
        <p:spPr>
          <a:xfrm>
            <a:off x="-4308558" y="1988617"/>
            <a:ext cx="3048001" cy="2893073"/>
          </a:xfrm>
          <a:prstGeom prst="rect">
            <a:avLst/>
          </a:prstGeom>
          <a:noFill/>
        </p:spPr>
        <p:txBody>
          <a:bodyPr wrap="square" lIns="91411" tIns="45707" rIns="91411" bIns="45707" rtlCol="0">
            <a:spAutoFit/>
          </a:bodyPr>
          <a:lstStyle/>
          <a:p>
            <a:pPr defTabSz="457037"/>
            <a:r>
              <a:rPr lang="en-US" sz="2400" b="1" dirty="0">
                <a:solidFill>
                  <a:srgbClr val="60A7EE"/>
                </a:solidFill>
                <a:latin typeface="Arial" panose="020B0604020202020204" pitchFamily="34" charset="0"/>
                <a:cs typeface="Arial" panose="020B0604020202020204" pitchFamily="34" charset="0"/>
              </a:rPr>
              <a:t>Typical portfolio </a:t>
            </a:r>
            <a:br>
              <a:rPr lang="en-US" sz="2400" b="1" dirty="0">
                <a:solidFill>
                  <a:srgbClr val="60A7EE"/>
                </a:solidFill>
                <a:latin typeface="Arial" panose="020B0604020202020204" pitchFamily="34" charset="0"/>
                <a:cs typeface="Arial" panose="020B0604020202020204" pitchFamily="34" charset="0"/>
              </a:rPr>
            </a:br>
            <a:r>
              <a:rPr lang="en-US" sz="2400" b="1" dirty="0">
                <a:solidFill>
                  <a:srgbClr val="60A7EE"/>
                </a:solidFill>
                <a:latin typeface="Arial" panose="020B0604020202020204" pitchFamily="34" charset="0"/>
                <a:cs typeface="Arial" panose="020B0604020202020204" pitchFamily="34" charset="0"/>
              </a:rPr>
              <a:t>assets position:</a:t>
            </a:r>
            <a:br>
              <a:rPr lang="en-US" sz="1400" b="1" dirty="0">
                <a:solidFill>
                  <a:srgbClr val="60A7EE"/>
                </a:solidFill>
                <a:latin typeface="Arial" panose="020B0604020202020204" pitchFamily="34" charset="0"/>
                <a:cs typeface="Arial" panose="020B0604020202020204" pitchFamily="34" charset="0"/>
              </a:rPr>
            </a:br>
            <a:endParaRPr lang="en-US" sz="1400" b="1" dirty="0">
              <a:solidFill>
                <a:srgbClr val="60A7EE"/>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Aggressive</a:t>
            </a:r>
            <a:r>
              <a:rPr lang="en-US" sz="1200" dirty="0">
                <a:solidFill>
                  <a:srgbClr val="000000"/>
                </a:solidFill>
                <a:latin typeface="Arial" panose="020B0604020202020204" pitchFamily="34" charset="0"/>
                <a:cs typeface="Arial" panose="020B0604020202020204" pitchFamily="34" charset="0"/>
              </a:rPr>
              <a:t> — significant growth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with the acceptance of the risk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loss of principal</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Moderate</a:t>
            </a:r>
            <a:r>
              <a:rPr lang="en-US" sz="1200" dirty="0">
                <a:solidFill>
                  <a:srgbClr val="000000"/>
                </a:solidFill>
                <a:latin typeface="Arial" panose="020B0604020202020204" pitchFamily="34" charset="0"/>
                <a:cs typeface="Arial" panose="020B0604020202020204" pitchFamily="34" charset="0"/>
              </a:rPr>
              <a:t> — some growth with the acceptance of some downside risk</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Conservative</a:t>
            </a:r>
            <a:r>
              <a:rPr lang="en-US" sz="1200" dirty="0">
                <a:solidFill>
                  <a:srgbClr val="000000"/>
                </a:solidFill>
                <a:latin typeface="Arial" panose="020B0604020202020204" pitchFamily="34" charset="0"/>
                <a:cs typeface="Arial" panose="020B0604020202020204" pitchFamily="34" charset="0"/>
              </a:rPr>
              <a:t> — conservation of principal — often with guarantees</a:t>
            </a:r>
          </a:p>
          <a:p>
            <a:pPr defTabSz="457037"/>
            <a:endParaRPr lang="en-US" sz="1200" dirty="0">
              <a:solidFill>
                <a:srgbClr val="000000"/>
              </a:solidFill>
              <a:latin typeface="Arial" panose="020B0604020202020204" pitchFamily="34" charset="0"/>
              <a:cs typeface="Arial" panose="020B0604020202020204" pitchFamily="34" charset="0"/>
            </a:endParaRPr>
          </a:p>
        </p:txBody>
      </p:sp>
      <p:graphicFrame>
        <p:nvGraphicFramePr>
          <p:cNvPr id="28" name="Chart 27">
            <a:extLst>
              <a:ext uri="{FF2B5EF4-FFF2-40B4-BE49-F238E27FC236}">
                <a16:creationId xmlns:a16="http://schemas.microsoft.com/office/drawing/2014/main" id="{7E157B0C-219E-E559-9CA1-7B67296C2386}"/>
              </a:ext>
            </a:extLst>
          </p:cNvPr>
          <p:cNvGraphicFramePr/>
          <p:nvPr/>
        </p:nvGraphicFramePr>
        <p:xfrm>
          <a:off x="2591239" y="863365"/>
          <a:ext cx="3916399" cy="4522142"/>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a:extLst>
              <a:ext uri="{FF2B5EF4-FFF2-40B4-BE49-F238E27FC236}">
                <a16:creationId xmlns:a16="http://schemas.microsoft.com/office/drawing/2014/main" id="{2D59AA90-14DD-BFD7-8EC8-2456CE735F01}"/>
              </a:ext>
            </a:extLst>
          </p:cNvPr>
          <p:cNvSpPr txBox="1">
            <a:spLocks/>
          </p:cNvSpPr>
          <p:nvPr/>
        </p:nvSpPr>
        <p:spPr>
          <a:xfrm>
            <a:off x="366908" y="517828"/>
            <a:ext cx="10972800" cy="960439"/>
          </a:xfrm>
          <a:prstGeom prst="rect">
            <a:avLst/>
          </a:prstGeom>
        </p:spPr>
        <p:txBody>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Concept of asset-based LTC</a:t>
            </a:r>
          </a:p>
        </p:txBody>
      </p:sp>
      <p:sp>
        <p:nvSpPr>
          <p:cNvPr id="40" name="Isosceles Triangle 19">
            <a:extLst>
              <a:ext uri="{FF2B5EF4-FFF2-40B4-BE49-F238E27FC236}">
                <a16:creationId xmlns:a16="http://schemas.microsoft.com/office/drawing/2014/main" id="{6A0F38FC-A2E9-8A30-1695-C6AD4ADE5F8D}"/>
              </a:ext>
            </a:extLst>
          </p:cNvPr>
          <p:cNvSpPr/>
          <p:nvPr/>
        </p:nvSpPr>
        <p:spPr>
          <a:xfrm rot="16200000">
            <a:off x="5980021" y="2435797"/>
            <a:ext cx="1869023" cy="1268199"/>
          </a:xfrm>
          <a:custGeom>
            <a:avLst/>
            <a:gdLst>
              <a:gd name="connsiteX0" fmla="*/ 0 w 3898678"/>
              <a:gd name="connsiteY0" fmla="*/ 7848602 h 7848602"/>
              <a:gd name="connsiteX1" fmla="*/ 1869494 w 3898678"/>
              <a:gd name="connsiteY1" fmla="*/ 0 h 7848602"/>
              <a:gd name="connsiteX2" fmla="*/ 3898678 w 3898678"/>
              <a:gd name="connsiteY2" fmla="*/ 7848602 h 7848602"/>
              <a:gd name="connsiteX3" fmla="*/ 0 w 3898678"/>
              <a:gd name="connsiteY3"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9255 w 3898678"/>
              <a:gd name="connsiteY1" fmla="*/ 2364509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0018 w 3898678"/>
              <a:gd name="connsiteY1" fmla="*/ 2373745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5474857 h 5474857"/>
              <a:gd name="connsiteX1" fmla="*/ 1300018 w 3898678"/>
              <a:gd name="connsiteY1" fmla="*/ 0 h 5474857"/>
              <a:gd name="connsiteX2" fmla="*/ 2491509 w 3898678"/>
              <a:gd name="connsiteY2" fmla="*/ 41564 h 5474857"/>
              <a:gd name="connsiteX3" fmla="*/ 3898678 w 3898678"/>
              <a:gd name="connsiteY3" fmla="*/ 5474857 h 5474857"/>
              <a:gd name="connsiteX4" fmla="*/ 0 w 3898678"/>
              <a:gd name="connsiteY4" fmla="*/ 5474857 h 5474857"/>
              <a:gd name="connsiteX0" fmla="*/ 0 w 3898678"/>
              <a:gd name="connsiteY0" fmla="*/ 5701146 h 5701146"/>
              <a:gd name="connsiteX1" fmla="*/ 1420091 w 3898678"/>
              <a:gd name="connsiteY1" fmla="*/ 0 h 5701146"/>
              <a:gd name="connsiteX2" fmla="*/ 2491509 w 3898678"/>
              <a:gd name="connsiteY2" fmla="*/ 267853 h 5701146"/>
              <a:gd name="connsiteX3" fmla="*/ 3898678 w 3898678"/>
              <a:gd name="connsiteY3" fmla="*/ 5701146 h 5701146"/>
              <a:gd name="connsiteX4" fmla="*/ 0 w 3898678"/>
              <a:gd name="connsiteY4" fmla="*/ 5701146 h 5701146"/>
              <a:gd name="connsiteX0" fmla="*/ 0 w 3898678"/>
              <a:gd name="connsiteY0" fmla="*/ 5701146 h 5701146"/>
              <a:gd name="connsiteX1" fmla="*/ 1420091 w 3898678"/>
              <a:gd name="connsiteY1" fmla="*/ 0 h 5701146"/>
              <a:gd name="connsiteX2" fmla="*/ 2403764 w 3898678"/>
              <a:gd name="connsiteY2" fmla="*/ 78508 h 5701146"/>
              <a:gd name="connsiteX3" fmla="*/ 3898678 w 3898678"/>
              <a:gd name="connsiteY3" fmla="*/ 5701146 h 5701146"/>
              <a:gd name="connsiteX4" fmla="*/ 0 w 3898678"/>
              <a:gd name="connsiteY4" fmla="*/ 5701146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268135"/>
              <a:gd name="connsiteY0" fmla="*/ 7225147 h 7243622"/>
              <a:gd name="connsiteX1" fmla="*/ 2214419 w 4268135"/>
              <a:gd name="connsiteY1" fmla="*/ 0 h 7243622"/>
              <a:gd name="connsiteX2" fmla="*/ 2713183 w 4268135"/>
              <a:gd name="connsiteY2" fmla="*/ 1616363 h 7243622"/>
              <a:gd name="connsiteX3" fmla="*/ 4268135 w 4268135"/>
              <a:gd name="connsiteY3" fmla="*/ 7243622 h 7243622"/>
              <a:gd name="connsiteX4" fmla="*/ 0 w 4268135"/>
              <a:gd name="connsiteY4" fmla="*/ 7225147 h 7243622"/>
              <a:gd name="connsiteX0" fmla="*/ 0 w 4268135"/>
              <a:gd name="connsiteY0" fmla="*/ 7225147 h 7243622"/>
              <a:gd name="connsiteX1" fmla="*/ 2214419 w 4268135"/>
              <a:gd name="connsiteY1" fmla="*/ 0 h 7243622"/>
              <a:gd name="connsiteX2" fmla="*/ 4268135 w 4268135"/>
              <a:gd name="connsiteY2" fmla="*/ 7243622 h 7243622"/>
              <a:gd name="connsiteX3" fmla="*/ 0 w 4268135"/>
              <a:gd name="connsiteY3" fmla="*/ 7225147 h 7243622"/>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75958"/>
              <a:gd name="connsiteY0" fmla="*/ 7225147 h 7229774"/>
              <a:gd name="connsiteX1" fmla="*/ 2214419 w 4475958"/>
              <a:gd name="connsiteY1" fmla="*/ 0 h 7229774"/>
              <a:gd name="connsiteX2" fmla="*/ 4475958 w 4475958"/>
              <a:gd name="connsiteY2" fmla="*/ 7229774 h 7229774"/>
              <a:gd name="connsiteX3" fmla="*/ 0 w 4475958"/>
              <a:gd name="connsiteY3" fmla="*/ 7225147 h 7229774"/>
              <a:gd name="connsiteX0" fmla="*/ 0 w 4548918"/>
              <a:gd name="connsiteY0" fmla="*/ 7524931 h 7529558"/>
              <a:gd name="connsiteX1" fmla="*/ 2214419 w 4548918"/>
              <a:gd name="connsiteY1" fmla="*/ 299784 h 7529558"/>
              <a:gd name="connsiteX2" fmla="*/ 2737509 w 4548918"/>
              <a:gd name="connsiteY2" fmla="*/ 1979123 h 7529558"/>
              <a:gd name="connsiteX3" fmla="*/ 4475958 w 4548918"/>
              <a:gd name="connsiteY3" fmla="*/ 7529558 h 7529558"/>
              <a:gd name="connsiteX4" fmla="*/ 0 w 4548918"/>
              <a:gd name="connsiteY4" fmla="*/ 7524931 h 7529558"/>
              <a:gd name="connsiteX0" fmla="*/ 0 w 4549449"/>
              <a:gd name="connsiteY0" fmla="*/ 7524931 h 7529558"/>
              <a:gd name="connsiteX1" fmla="*/ 2214419 w 4549449"/>
              <a:gd name="connsiteY1" fmla="*/ 299784 h 7529558"/>
              <a:gd name="connsiteX2" fmla="*/ 2737509 w 4549449"/>
              <a:gd name="connsiteY2" fmla="*/ 1979123 h 7529558"/>
              <a:gd name="connsiteX3" fmla="*/ 2780846 w 4549449"/>
              <a:gd name="connsiteY3" fmla="*/ 2108118 h 7529558"/>
              <a:gd name="connsiteX4" fmla="*/ 4475958 w 4549449"/>
              <a:gd name="connsiteY4" fmla="*/ 7529558 h 7529558"/>
              <a:gd name="connsiteX5" fmla="*/ 0 w 4549449"/>
              <a:gd name="connsiteY5" fmla="*/ 7524931 h 7529558"/>
              <a:gd name="connsiteX0" fmla="*/ 0 w 4549449"/>
              <a:gd name="connsiteY0" fmla="*/ 6361699 h 6366326"/>
              <a:gd name="connsiteX1" fmla="*/ 1724717 w 4549449"/>
              <a:gd name="connsiteY1" fmla="*/ 785271 h 6366326"/>
              <a:gd name="connsiteX2" fmla="*/ 2737509 w 4549449"/>
              <a:gd name="connsiteY2" fmla="*/ 815891 h 6366326"/>
              <a:gd name="connsiteX3" fmla="*/ 2780846 w 4549449"/>
              <a:gd name="connsiteY3" fmla="*/ 944886 h 6366326"/>
              <a:gd name="connsiteX4" fmla="*/ 4475958 w 4549449"/>
              <a:gd name="connsiteY4" fmla="*/ 6366326 h 6366326"/>
              <a:gd name="connsiteX5" fmla="*/ 0 w 4549449"/>
              <a:gd name="connsiteY5" fmla="*/ 6361699 h 6366326"/>
              <a:gd name="connsiteX0" fmla="*/ 0 w 4551660"/>
              <a:gd name="connsiteY0" fmla="*/ 6361699 h 6366326"/>
              <a:gd name="connsiteX1" fmla="*/ 1724717 w 4551660"/>
              <a:gd name="connsiteY1" fmla="*/ 785271 h 6366326"/>
              <a:gd name="connsiteX2" fmla="*/ 2737509 w 4551660"/>
              <a:gd name="connsiteY2" fmla="*/ 815891 h 6366326"/>
              <a:gd name="connsiteX3" fmla="*/ 4475958 w 4551660"/>
              <a:gd name="connsiteY3" fmla="*/ 6366326 h 6366326"/>
              <a:gd name="connsiteX4" fmla="*/ 0 w 4551660"/>
              <a:gd name="connsiteY4" fmla="*/ 6361699 h 6366326"/>
              <a:gd name="connsiteX0" fmla="*/ 0 w 4551660"/>
              <a:gd name="connsiteY0" fmla="*/ 6333369 h 6337996"/>
              <a:gd name="connsiteX1" fmla="*/ 1724717 w 4551660"/>
              <a:gd name="connsiteY1" fmla="*/ 756941 h 6337996"/>
              <a:gd name="connsiteX2" fmla="*/ 2737509 w 4551660"/>
              <a:gd name="connsiteY2" fmla="*/ 787561 h 6337996"/>
              <a:gd name="connsiteX3" fmla="*/ 4475958 w 4551660"/>
              <a:gd name="connsiteY3" fmla="*/ 6337996 h 6337996"/>
              <a:gd name="connsiteX4" fmla="*/ 0 w 4551660"/>
              <a:gd name="connsiteY4" fmla="*/ 6333369 h 6337996"/>
              <a:gd name="connsiteX0" fmla="*/ 0 w 4578231"/>
              <a:gd name="connsiteY0" fmla="*/ 5985504 h 5990131"/>
              <a:gd name="connsiteX1" fmla="*/ 1724717 w 4578231"/>
              <a:gd name="connsiteY1" fmla="*/ 409076 h 5990131"/>
              <a:gd name="connsiteX2" fmla="*/ 2737509 w 4578231"/>
              <a:gd name="connsiteY2" fmla="*/ 439696 h 5990131"/>
              <a:gd name="connsiteX3" fmla="*/ 4475958 w 4578231"/>
              <a:gd name="connsiteY3" fmla="*/ 5990131 h 5990131"/>
              <a:gd name="connsiteX4" fmla="*/ 0 w 4578231"/>
              <a:gd name="connsiteY4" fmla="*/ 5985504 h 5990131"/>
              <a:gd name="connsiteX0" fmla="*/ 0 w 4542742"/>
              <a:gd name="connsiteY0" fmla="*/ 5990284 h 5994911"/>
              <a:gd name="connsiteX1" fmla="*/ 1724717 w 4542742"/>
              <a:gd name="connsiteY1" fmla="*/ 413856 h 5994911"/>
              <a:gd name="connsiteX2" fmla="*/ 2737509 w 4542742"/>
              <a:gd name="connsiteY2" fmla="*/ 444476 h 5994911"/>
              <a:gd name="connsiteX3" fmla="*/ 4475958 w 4542742"/>
              <a:gd name="connsiteY3" fmla="*/ 5994911 h 5994911"/>
              <a:gd name="connsiteX4" fmla="*/ 0 w 4542742"/>
              <a:gd name="connsiteY4" fmla="*/ 5990284 h 5994911"/>
              <a:gd name="connsiteX0" fmla="*/ 0 w 4542742"/>
              <a:gd name="connsiteY0" fmla="*/ 5990284 h 5994911"/>
              <a:gd name="connsiteX1" fmla="*/ 1724717 w 4542742"/>
              <a:gd name="connsiteY1" fmla="*/ 413856 h 5994911"/>
              <a:gd name="connsiteX2" fmla="*/ 2737509 w 4542742"/>
              <a:gd name="connsiteY2" fmla="*/ 444476 h 5994911"/>
              <a:gd name="connsiteX3" fmla="*/ 4475958 w 4542742"/>
              <a:gd name="connsiteY3" fmla="*/ 5994911 h 5994911"/>
              <a:gd name="connsiteX4" fmla="*/ 0 w 4542742"/>
              <a:gd name="connsiteY4" fmla="*/ 5990284 h 5994911"/>
              <a:gd name="connsiteX0" fmla="*/ 0 w 4572673"/>
              <a:gd name="connsiteY0" fmla="*/ 6253232 h 6253232"/>
              <a:gd name="connsiteX1" fmla="*/ 1724717 w 4572673"/>
              <a:gd name="connsiteY1" fmla="*/ 676804 h 6253232"/>
              <a:gd name="connsiteX2" fmla="*/ 2737509 w 4572673"/>
              <a:gd name="connsiteY2" fmla="*/ 707424 h 6253232"/>
              <a:gd name="connsiteX3" fmla="*/ 4497626 w 4572673"/>
              <a:gd name="connsiteY3" fmla="*/ 6201424 h 6253232"/>
              <a:gd name="connsiteX4" fmla="*/ 0 w 4572673"/>
              <a:gd name="connsiteY4" fmla="*/ 6253232 h 6253232"/>
              <a:gd name="connsiteX0" fmla="*/ 0 w 4497626"/>
              <a:gd name="connsiteY0" fmla="*/ 6253232 h 6253232"/>
              <a:gd name="connsiteX1" fmla="*/ 1724717 w 4497626"/>
              <a:gd name="connsiteY1" fmla="*/ 676804 h 6253232"/>
              <a:gd name="connsiteX2" fmla="*/ 2737509 w 4497626"/>
              <a:gd name="connsiteY2" fmla="*/ 707424 h 6253232"/>
              <a:gd name="connsiteX3" fmla="*/ 4497626 w 4497626"/>
              <a:gd name="connsiteY3" fmla="*/ 6201424 h 6253232"/>
              <a:gd name="connsiteX4" fmla="*/ 0 w 4497626"/>
              <a:gd name="connsiteY4" fmla="*/ 6253232 h 6253232"/>
              <a:gd name="connsiteX0" fmla="*/ 0 w 4497626"/>
              <a:gd name="connsiteY0" fmla="*/ 6253232 h 6253232"/>
              <a:gd name="connsiteX1" fmla="*/ 1724717 w 4497626"/>
              <a:gd name="connsiteY1" fmla="*/ 676806 h 6253232"/>
              <a:gd name="connsiteX2" fmla="*/ 2737509 w 4497626"/>
              <a:gd name="connsiteY2" fmla="*/ 707424 h 6253232"/>
              <a:gd name="connsiteX3" fmla="*/ 4497626 w 4497626"/>
              <a:gd name="connsiteY3" fmla="*/ 6201424 h 6253232"/>
              <a:gd name="connsiteX4" fmla="*/ 0 w 4497626"/>
              <a:gd name="connsiteY4" fmla="*/ 6253232 h 6253232"/>
              <a:gd name="connsiteX0" fmla="*/ 0 w 4497626"/>
              <a:gd name="connsiteY0" fmla="*/ 5956986 h 5956986"/>
              <a:gd name="connsiteX1" fmla="*/ 1724717 w 4497626"/>
              <a:gd name="connsiteY1" fmla="*/ 380560 h 5956986"/>
              <a:gd name="connsiteX2" fmla="*/ 2737509 w 4497626"/>
              <a:gd name="connsiteY2" fmla="*/ 411178 h 5956986"/>
              <a:gd name="connsiteX3" fmla="*/ 4497626 w 4497626"/>
              <a:gd name="connsiteY3" fmla="*/ 5905178 h 5956986"/>
              <a:gd name="connsiteX4" fmla="*/ 0 w 4497626"/>
              <a:gd name="connsiteY4" fmla="*/ 5956986 h 5956986"/>
              <a:gd name="connsiteX0" fmla="*/ 0 w 4497626"/>
              <a:gd name="connsiteY0" fmla="*/ 5956986 h 5956986"/>
              <a:gd name="connsiteX1" fmla="*/ 1724717 w 4497626"/>
              <a:gd name="connsiteY1" fmla="*/ 380560 h 5956986"/>
              <a:gd name="connsiteX2" fmla="*/ 2737509 w 4497626"/>
              <a:gd name="connsiteY2" fmla="*/ 411178 h 5956986"/>
              <a:gd name="connsiteX3" fmla="*/ 4497626 w 4497626"/>
              <a:gd name="connsiteY3" fmla="*/ 5905178 h 5956986"/>
              <a:gd name="connsiteX4" fmla="*/ 0 w 4497626"/>
              <a:gd name="connsiteY4" fmla="*/ 5956986 h 595698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3084857"/>
              <a:gd name="connsiteY0" fmla="*/ 5632180 h 5632180"/>
              <a:gd name="connsiteX1" fmla="*/ 1724717 w 3084857"/>
              <a:gd name="connsiteY1" fmla="*/ 55754 h 5632180"/>
              <a:gd name="connsiteX2" fmla="*/ 2737509 w 3084857"/>
              <a:gd name="connsiteY2" fmla="*/ 86372 h 5632180"/>
              <a:gd name="connsiteX3" fmla="*/ 3084857 w 3084857"/>
              <a:gd name="connsiteY3" fmla="*/ 1194540 h 5632180"/>
              <a:gd name="connsiteX4" fmla="*/ 0 w 3084857"/>
              <a:gd name="connsiteY4" fmla="*/ 5632180 h 5632180"/>
              <a:gd name="connsiteX0" fmla="*/ 0 w 1732757"/>
              <a:gd name="connsiteY0" fmla="*/ 1202007 h 1202007"/>
              <a:gd name="connsiteX1" fmla="*/ 372617 w 1732757"/>
              <a:gd name="connsiteY1" fmla="*/ 55754 h 1202007"/>
              <a:gd name="connsiteX2" fmla="*/ 1385409 w 1732757"/>
              <a:gd name="connsiteY2" fmla="*/ 86372 h 1202007"/>
              <a:gd name="connsiteX3" fmla="*/ 1732757 w 1732757"/>
              <a:gd name="connsiteY3" fmla="*/ 1194540 h 1202007"/>
              <a:gd name="connsiteX4" fmla="*/ 0 w 1732757"/>
              <a:gd name="connsiteY4" fmla="*/ 1202007 h 1202007"/>
              <a:gd name="connsiteX0" fmla="*/ 0 w 1732757"/>
              <a:gd name="connsiteY0" fmla="*/ 1202007 h 1202007"/>
              <a:gd name="connsiteX1" fmla="*/ 372617 w 1732757"/>
              <a:gd name="connsiteY1" fmla="*/ 55754 h 1202007"/>
              <a:gd name="connsiteX2" fmla="*/ 1385409 w 1732757"/>
              <a:gd name="connsiteY2" fmla="*/ 86372 h 1202007"/>
              <a:gd name="connsiteX3" fmla="*/ 1732757 w 1732757"/>
              <a:gd name="connsiteY3" fmla="*/ 1194540 h 1202007"/>
              <a:gd name="connsiteX4" fmla="*/ 0 w 1732757"/>
              <a:gd name="connsiteY4" fmla="*/ 1202007 h 1202007"/>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94076 w 1732757"/>
              <a:gd name="connsiteY2" fmla="*/ 6434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94076 w 1732757"/>
              <a:gd name="connsiteY2" fmla="*/ 6434 h 1146253"/>
              <a:gd name="connsiteX3" fmla="*/ 1732757 w 1732757"/>
              <a:gd name="connsiteY3" fmla="*/ 1138786 h 1146253"/>
              <a:gd name="connsiteX4" fmla="*/ 0 w 1732757"/>
              <a:gd name="connsiteY4" fmla="*/ 1146253 h 114625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5"/>
              <a:gd name="connsiteY0" fmla="*/ 1225384 h 1225384"/>
              <a:gd name="connsiteX1" fmla="*/ 372617 w 1732755"/>
              <a:gd name="connsiteY1" fmla="*/ 79131 h 1225384"/>
              <a:gd name="connsiteX2" fmla="*/ 1394076 w 1732755"/>
              <a:gd name="connsiteY2" fmla="*/ 85565 h 1225384"/>
              <a:gd name="connsiteX3" fmla="*/ 1732755 w 1732755"/>
              <a:gd name="connsiteY3" fmla="*/ 1217923 h 1225384"/>
              <a:gd name="connsiteX4" fmla="*/ 0 w 1732755"/>
              <a:gd name="connsiteY4" fmla="*/ 1225384 h 1225384"/>
              <a:gd name="connsiteX0" fmla="*/ 0 w 1732755"/>
              <a:gd name="connsiteY0" fmla="*/ 1150318 h 1150318"/>
              <a:gd name="connsiteX1" fmla="*/ 372617 w 1732755"/>
              <a:gd name="connsiteY1" fmla="*/ 4065 h 1150318"/>
              <a:gd name="connsiteX2" fmla="*/ 1394076 w 1732755"/>
              <a:gd name="connsiteY2" fmla="*/ 10499 h 1150318"/>
              <a:gd name="connsiteX3" fmla="*/ 1732755 w 1732755"/>
              <a:gd name="connsiteY3" fmla="*/ 1142857 h 1150318"/>
              <a:gd name="connsiteX4" fmla="*/ 0 w 1732755"/>
              <a:gd name="connsiteY4" fmla="*/ 1150318 h 1150318"/>
              <a:gd name="connsiteX0" fmla="*/ 0 w 1732755"/>
              <a:gd name="connsiteY0" fmla="*/ 1146253 h 1146253"/>
              <a:gd name="connsiteX1" fmla="*/ 372617 w 1732755"/>
              <a:gd name="connsiteY1" fmla="*/ 0 h 1146253"/>
              <a:gd name="connsiteX2" fmla="*/ 1394076 w 1732755"/>
              <a:gd name="connsiteY2" fmla="*/ 6434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4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6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6 h 1146253"/>
              <a:gd name="connsiteX3" fmla="*/ 1732755 w 1732755"/>
              <a:gd name="connsiteY3" fmla="*/ 1138792 h 1146253"/>
              <a:gd name="connsiteX4" fmla="*/ 0 w 1732755"/>
              <a:gd name="connsiteY4" fmla="*/ 1146253 h 1146253"/>
              <a:gd name="connsiteX0" fmla="*/ 0 w 1732755"/>
              <a:gd name="connsiteY0" fmla="*/ 1225381 h 1225381"/>
              <a:gd name="connsiteX1" fmla="*/ 372617 w 1732755"/>
              <a:gd name="connsiteY1" fmla="*/ 79130 h 1225381"/>
              <a:gd name="connsiteX2" fmla="*/ 1394076 w 1732755"/>
              <a:gd name="connsiteY2" fmla="*/ 85564 h 1225381"/>
              <a:gd name="connsiteX3" fmla="*/ 1732755 w 1732755"/>
              <a:gd name="connsiteY3" fmla="*/ 1217920 h 1225381"/>
              <a:gd name="connsiteX4" fmla="*/ 0 w 1732755"/>
              <a:gd name="connsiteY4" fmla="*/ 1225381 h 1225381"/>
              <a:gd name="connsiteX0" fmla="*/ 0 w 1732755"/>
              <a:gd name="connsiteY0" fmla="*/ 1209043 h 1209043"/>
              <a:gd name="connsiteX1" fmla="*/ 372617 w 1732755"/>
              <a:gd name="connsiteY1" fmla="*/ 62792 h 1209043"/>
              <a:gd name="connsiteX2" fmla="*/ 1394076 w 1732755"/>
              <a:gd name="connsiteY2" fmla="*/ 69226 h 1209043"/>
              <a:gd name="connsiteX3" fmla="*/ 1732755 w 1732755"/>
              <a:gd name="connsiteY3" fmla="*/ 1201582 h 1209043"/>
              <a:gd name="connsiteX4" fmla="*/ 0 w 1732755"/>
              <a:gd name="connsiteY4" fmla="*/ 1209043 h 1209043"/>
              <a:gd name="connsiteX0" fmla="*/ 0 w 1732755"/>
              <a:gd name="connsiteY0" fmla="*/ 1209043 h 1209043"/>
              <a:gd name="connsiteX1" fmla="*/ 372617 w 1732755"/>
              <a:gd name="connsiteY1" fmla="*/ 62792 h 1209043"/>
              <a:gd name="connsiteX2" fmla="*/ 1394076 w 1732755"/>
              <a:gd name="connsiteY2" fmla="*/ 69226 h 1209043"/>
              <a:gd name="connsiteX3" fmla="*/ 1732755 w 1732755"/>
              <a:gd name="connsiteY3" fmla="*/ 1201582 h 1209043"/>
              <a:gd name="connsiteX4" fmla="*/ 0 w 1732755"/>
              <a:gd name="connsiteY4" fmla="*/ 1209043 h 1209043"/>
              <a:gd name="connsiteX0" fmla="*/ 0 w 1732755"/>
              <a:gd name="connsiteY0" fmla="*/ 1156555 h 1156555"/>
              <a:gd name="connsiteX1" fmla="*/ 372617 w 1732755"/>
              <a:gd name="connsiteY1" fmla="*/ 10304 h 1156555"/>
              <a:gd name="connsiteX2" fmla="*/ 1394076 w 1732755"/>
              <a:gd name="connsiteY2" fmla="*/ 16738 h 1156555"/>
              <a:gd name="connsiteX3" fmla="*/ 1732755 w 1732755"/>
              <a:gd name="connsiteY3" fmla="*/ 1149094 h 1156555"/>
              <a:gd name="connsiteX4" fmla="*/ 0 w 1732755"/>
              <a:gd name="connsiteY4" fmla="*/ 1156555 h 1156555"/>
              <a:gd name="connsiteX0" fmla="*/ 0 w 1732755"/>
              <a:gd name="connsiteY0" fmla="*/ 1156553 h 1156553"/>
              <a:gd name="connsiteX1" fmla="*/ 372617 w 1732755"/>
              <a:gd name="connsiteY1" fmla="*/ 10302 h 1156553"/>
              <a:gd name="connsiteX2" fmla="*/ 1394076 w 1732755"/>
              <a:gd name="connsiteY2" fmla="*/ 16738 h 1156553"/>
              <a:gd name="connsiteX3" fmla="*/ 1732755 w 1732755"/>
              <a:gd name="connsiteY3" fmla="*/ 1149092 h 1156553"/>
              <a:gd name="connsiteX4" fmla="*/ 0 w 1732755"/>
              <a:gd name="connsiteY4" fmla="*/ 1156553 h 1156553"/>
              <a:gd name="connsiteX0" fmla="*/ 0 w 1732755"/>
              <a:gd name="connsiteY0" fmla="*/ 1146251 h 1146251"/>
              <a:gd name="connsiteX1" fmla="*/ 372617 w 1732755"/>
              <a:gd name="connsiteY1" fmla="*/ 0 h 1146251"/>
              <a:gd name="connsiteX2" fmla="*/ 1394076 w 1732755"/>
              <a:gd name="connsiteY2" fmla="*/ 6436 h 1146251"/>
              <a:gd name="connsiteX3" fmla="*/ 1732755 w 1732755"/>
              <a:gd name="connsiteY3" fmla="*/ 1138790 h 1146251"/>
              <a:gd name="connsiteX4" fmla="*/ 0 w 1732755"/>
              <a:gd name="connsiteY4" fmla="*/ 1146251 h 1146251"/>
              <a:gd name="connsiteX0" fmla="*/ 0 w 1732755"/>
              <a:gd name="connsiteY0" fmla="*/ 1209040 h 1209040"/>
              <a:gd name="connsiteX1" fmla="*/ 372617 w 1732755"/>
              <a:gd name="connsiteY1" fmla="*/ 62789 h 1209040"/>
              <a:gd name="connsiteX2" fmla="*/ 1394076 w 1732755"/>
              <a:gd name="connsiteY2" fmla="*/ 69225 h 1209040"/>
              <a:gd name="connsiteX3" fmla="*/ 1732755 w 1732755"/>
              <a:gd name="connsiteY3" fmla="*/ 1201579 h 1209040"/>
              <a:gd name="connsiteX4" fmla="*/ 0 w 1732755"/>
              <a:gd name="connsiteY4" fmla="*/ 1209040 h 1209040"/>
              <a:gd name="connsiteX0" fmla="*/ 0 w 1732755"/>
              <a:gd name="connsiteY0" fmla="*/ 1211124 h 1211124"/>
              <a:gd name="connsiteX1" fmla="*/ 337948 w 1732755"/>
              <a:gd name="connsiteY1" fmla="*/ 56810 h 1211124"/>
              <a:gd name="connsiteX2" fmla="*/ 1394076 w 1732755"/>
              <a:gd name="connsiteY2" fmla="*/ 71309 h 1211124"/>
              <a:gd name="connsiteX3" fmla="*/ 1732755 w 1732755"/>
              <a:gd name="connsiteY3" fmla="*/ 1203663 h 1211124"/>
              <a:gd name="connsiteX4" fmla="*/ 0 w 1732755"/>
              <a:gd name="connsiteY4" fmla="*/ 1211124 h 1211124"/>
              <a:gd name="connsiteX0" fmla="*/ 0 w 1732755"/>
              <a:gd name="connsiteY0" fmla="*/ 1211124 h 1211124"/>
              <a:gd name="connsiteX1" fmla="*/ 337948 w 1732755"/>
              <a:gd name="connsiteY1" fmla="*/ 56810 h 1211124"/>
              <a:gd name="connsiteX2" fmla="*/ 1394076 w 1732755"/>
              <a:gd name="connsiteY2" fmla="*/ 71309 h 1211124"/>
              <a:gd name="connsiteX3" fmla="*/ 1732755 w 1732755"/>
              <a:gd name="connsiteY3" fmla="*/ 1203663 h 1211124"/>
              <a:gd name="connsiteX4" fmla="*/ 0 w 1732755"/>
              <a:gd name="connsiteY4" fmla="*/ 1211124 h 1211124"/>
              <a:gd name="connsiteX0" fmla="*/ 0 w 1732755"/>
              <a:gd name="connsiteY0" fmla="*/ 1158004 h 1158004"/>
              <a:gd name="connsiteX1" fmla="*/ 337948 w 1732755"/>
              <a:gd name="connsiteY1" fmla="*/ 3690 h 1158004"/>
              <a:gd name="connsiteX2" fmla="*/ 1394076 w 1732755"/>
              <a:gd name="connsiteY2" fmla="*/ 18189 h 1158004"/>
              <a:gd name="connsiteX3" fmla="*/ 1732755 w 1732755"/>
              <a:gd name="connsiteY3" fmla="*/ 1150543 h 1158004"/>
              <a:gd name="connsiteX4" fmla="*/ 0 w 1732755"/>
              <a:gd name="connsiteY4" fmla="*/ 1158004 h 1158004"/>
              <a:gd name="connsiteX0" fmla="*/ 0 w 1732755"/>
              <a:gd name="connsiteY0" fmla="*/ 1158004 h 1158004"/>
              <a:gd name="connsiteX1" fmla="*/ 337948 w 1732755"/>
              <a:gd name="connsiteY1" fmla="*/ 3690 h 1158004"/>
              <a:gd name="connsiteX2" fmla="*/ 1394076 w 1732755"/>
              <a:gd name="connsiteY2" fmla="*/ 18189 h 1158004"/>
              <a:gd name="connsiteX3" fmla="*/ 1732755 w 1732755"/>
              <a:gd name="connsiteY3" fmla="*/ 1150543 h 1158004"/>
              <a:gd name="connsiteX4" fmla="*/ 0 w 1732755"/>
              <a:gd name="connsiteY4" fmla="*/ 1158004 h 1158004"/>
              <a:gd name="connsiteX0" fmla="*/ 0 w 1732755"/>
              <a:gd name="connsiteY0" fmla="*/ 1154314 h 1154314"/>
              <a:gd name="connsiteX1" fmla="*/ 337948 w 1732755"/>
              <a:gd name="connsiteY1" fmla="*/ 0 h 1154314"/>
              <a:gd name="connsiteX2" fmla="*/ 1394076 w 1732755"/>
              <a:gd name="connsiteY2" fmla="*/ 14499 h 1154314"/>
              <a:gd name="connsiteX3" fmla="*/ 1732755 w 1732755"/>
              <a:gd name="connsiteY3" fmla="*/ 1146853 h 1154314"/>
              <a:gd name="connsiteX4" fmla="*/ 0 w 1732755"/>
              <a:gd name="connsiteY4" fmla="*/ 1154314 h 1154314"/>
              <a:gd name="connsiteX0" fmla="*/ 0 w 1767424"/>
              <a:gd name="connsiteY0" fmla="*/ 1211124 h 1211124"/>
              <a:gd name="connsiteX1" fmla="*/ 337948 w 1767424"/>
              <a:gd name="connsiteY1" fmla="*/ 56810 h 1211124"/>
              <a:gd name="connsiteX2" fmla="*/ 1394076 w 1767424"/>
              <a:gd name="connsiteY2" fmla="*/ 71309 h 1211124"/>
              <a:gd name="connsiteX3" fmla="*/ 1767424 w 1767424"/>
              <a:gd name="connsiteY3" fmla="*/ 1203663 h 1211124"/>
              <a:gd name="connsiteX4" fmla="*/ 0 w 1767424"/>
              <a:gd name="connsiteY4" fmla="*/ 1211124 h 1211124"/>
              <a:gd name="connsiteX0" fmla="*/ 0 w 1767424"/>
              <a:gd name="connsiteY0" fmla="*/ 1211123 h 1211123"/>
              <a:gd name="connsiteX1" fmla="*/ 337948 w 1767424"/>
              <a:gd name="connsiteY1" fmla="*/ 56809 h 1211123"/>
              <a:gd name="connsiteX2" fmla="*/ 1394076 w 1767424"/>
              <a:gd name="connsiteY2" fmla="*/ 71310 h 1211123"/>
              <a:gd name="connsiteX3" fmla="*/ 1767424 w 1767424"/>
              <a:gd name="connsiteY3" fmla="*/ 1203662 h 1211123"/>
              <a:gd name="connsiteX4" fmla="*/ 0 w 1767424"/>
              <a:gd name="connsiteY4" fmla="*/ 1211123 h 1211123"/>
              <a:gd name="connsiteX0" fmla="*/ 0 w 1767424"/>
              <a:gd name="connsiteY0" fmla="*/ 1154314 h 1154314"/>
              <a:gd name="connsiteX1" fmla="*/ 337948 w 1767424"/>
              <a:gd name="connsiteY1" fmla="*/ 0 h 1154314"/>
              <a:gd name="connsiteX2" fmla="*/ 1394076 w 1767424"/>
              <a:gd name="connsiteY2" fmla="*/ 14501 h 1154314"/>
              <a:gd name="connsiteX3" fmla="*/ 1767424 w 1767424"/>
              <a:gd name="connsiteY3" fmla="*/ 1146853 h 1154314"/>
              <a:gd name="connsiteX4" fmla="*/ 0 w 1767424"/>
              <a:gd name="connsiteY4" fmla="*/ 1154314 h 1154314"/>
              <a:gd name="connsiteX0" fmla="*/ 0 w 1767424"/>
              <a:gd name="connsiteY0" fmla="*/ 1154314 h 1154314"/>
              <a:gd name="connsiteX1" fmla="*/ 337948 w 1767424"/>
              <a:gd name="connsiteY1" fmla="*/ 0 h 1154314"/>
              <a:gd name="connsiteX2" fmla="*/ 1394076 w 1767424"/>
              <a:gd name="connsiteY2" fmla="*/ 14501 h 1154314"/>
              <a:gd name="connsiteX3" fmla="*/ 1767424 w 1767424"/>
              <a:gd name="connsiteY3" fmla="*/ 1146853 h 1154314"/>
              <a:gd name="connsiteX4" fmla="*/ 0 w 1767424"/>
              <a:gd name="connsiteY4" fmla="*/ 1154314 h 1154314"/>
              <a:gd name="connsiteX0" fmla="*/ 0 w 1767424"/>
              <a:gd name="connsiteY0" fmla="*/ 1156571 h 1156571"/>
              <a:gd name="connsiteX1" fmla="*/ 337948 w 1767424"/>
              <a:gd name="connsiteY1" fmla="*/ 2257 h 1156571"/>
              <a:gd name="connsiteX2" fmla="*/ 1417262 w 1767424"/>
              <a:gd name="connsiteY2" fmla="*/ 584 h 1156571"/>
              <a:gd name="connsiteX3" fmla="*/ 1767424 w 1767424"/>
              <a:gd name="connsiteY3" fmla="*/ 1149110 h 1156571"/>
              <a:gd name="connsiteX4" fmla="*/ 0 w 1767424"/>
              <a:gd name="connsiteY4" fmla="*/ 1156571 h 1156571"/>
              <a:gd name="connsiteX0" fmla="*/ 0 w 1767424"/>
              <a:gd name="connsiteY0" fmla="*/ 1224017 h 1224017"/>
              <a:gd name="connsiteX1" fmla="*/ 359685 w 1767424"/>
              <a:gd name="connsiteY1" fmla="*/ 71053 h 1224017"/>
              <a:gd name="connsiteX2" fmla="*/ 1417262 w 1767424"/>
              <a:gd name="connsiteY2" fmla="*/ 68030 h 1224017"/>
              <a:gd name="connsiteX3" fmla="*/ 1767424 w 1767424"/>
              <a:gd name="connsiteY3" fmla="*/ 1216556 h 1224017"/>
              <a:gd name="connsiteX4" fmla="*/ 0 w 1767424"/>
              <a:gd name="connsiteY4" fmla="*/ 1224017 h 1224017"/>
              <a:gd name="connsiteX0" fmla="*/ 0 w 1767424"/>
              <a:gd name="connsiteY0" fmla="*/ 1231047 h 1231047"/>
              <a:gd name="connsiteX1" fmla="*/ 359685 w 1767424"/>
              <a:gd name="connsiteY1" fmla="*/ 78083 h 1231047"/>
              <a:gd name="connsiteX2" fmla="*/ 1417262 w 1767424"/>
              <a:gd name="connsiteY2" fmla="*/ 75060 h 1231047"/>
              <a:gd name="connsiteX3" fmla="*/ 1767424 w 1767424"/>
              <a:gd name="connsiteY3" fmla="*/ 1223586 h 1231047"/>
              <a:gd name="connsiteX4" fmla="*/ 0 w 1767424"/>
              <a:gd name="connsiteY4" fmla="*/ 1231047 h 1231047"/>
              <a:gd name="connsiteX0" fmla="*/ 0 w 1767424"/>
              <a:gd name="connsiteY0" fmla="*/ 1173376 h 1173376"/>
              <a:gd name="connsiteX1" fmla="*/ 359685 w 1767424"/>
              <a:gd name="connsiteY1" fmla="*/ 20412 h 1173376"/>
              <a:gd name="connsiteX2" fmla="*/ 1417262 w 1767424"/>
              <a:gd name="connsiteY2" fmla="*/ 17389 h 1173376"/>
              <a:gd name="connsiteX3" fmla="*/ 1767424 w 1767424"/>
              <a:gd name="connsiteY3" fmla="*/ 1165915 h 1173376"/>
              <a:gd name="connsiteX4" fmla="*/ 0 w 1767424"/>
              <a:gd name="connsiteY4" fmla="*/ 1173376 h 1173376"/>
              <a:gd name="connsiteX0" fmla="*/ 0 w 1767424"/>
              <a:gd name="connsiteY0" fmla="*/ 1155988 h 1155988"/>
              <a:gd name="connsiteX1" fmla="*/ 359685 w 1767424"/>
              <a:gd name="connsiteY1" fmla="*/ 3024 h 1155988"/>
              <a:gd name="connsiteX2" fmla="*/ 1417262 w 1767424"/>
              <a:gd name="connsiteY2" fmla="*/ 1 h 1155988"/>
              <a:gd name="connsiteX3" fmla="*/ 1767424 w 1767424"/>
              <a:gd name="connsiteY3" fmla="*/ 1148527 h 1155988"/>
              <a:gd name="connsiteX4" fmla="*/ 0 w 1767424"/>
              <a:gd name="connsiteY4" fmla="*/ 1155988 h 1155988"/>
              <a:gd name="connsiteX0" fmla="*/ 0 w 1767424"/>
              <a:gd name="connsiteY0" fmla="*/ 1156064 h 1156064"/>
              <a:gd name="connsiteX1" fmla="*/ 359685 w 1767424"/>
              <a:gd name="connsiteY1" fmla="*/ 3100 h 1156064"/>
              <a:gd name="connsiteX2" fmla="*/ 1417262 w 1767424"/>
              <a:gd name="connsiteY2" fmla="*/ 77 h 1156064"/>
              <a:gd name="connsiteX3" fmla="*/ 1767424 w 1767424"/>
              <a:gd name="connsiteY3" fmla="*/ 1148603 h 1156064"/>
              <a:gd name="connsiteX4" fmla="*/ 0 w 1767424"/>
              <a:gd name="connsiteY4" fmla="*/ 1156064 h 1156064"/>
              <a:gd name="connsiteX0" fmla="*/ 0 w 1767424"/>
              <a:gd name="connsiteY0" fmla="*/ 1168180 h 1168180"/>
              <a:gd name="connsiteX1" fmla="*/ 359685 w 1767424"/>
              <a:gd name="connsiteY1" fmla="*/ 15216 h 1168180"/>
              <a:gd name="connsiteX2" fmla="*/ 1431753 w 1767424"/>
              <a:gd name="connsiteY2" fmla="*/ 63 h 1168180"/>
              <a:gd name="connsiteX3" fmla="*/ 1767424 w 1767424"/>
              <a:gd name="connsiteY3" fmla="*/ 1160719 h 1168180"/>
              <a:gd name="connsiteX4" fmla="*/ 0 w 1767424"/>
              <a:gd name="connsiteY4" fmla="*/ 1168180 h 1168180"/>
              <a:gd name="connsiteX0" fmla="*/ 0 w 1767424"/>
              <a:gd name="connsiteY0" fmla="*/ 1179586 h 1179586"/>
              <a:gd name="connsiteX1" fmla="*/ 359685 w 1767424"/>
              <a:gd name="connsiteY1" fmla="*/ 26622 h 1179586"/>
              <a:gd name="connsiteX2" fmla="*/ 1433799 w 1767424"/>
              <a:gd name="connsiteY2" fmla="*/ 53 h 1179586"/>
              <a:gd name="connsiteX3" fmla="*/ 1767424 w 1767424"/>
              <a:gd name="connsiteY3" fmla="*/ 1172125 h 1179586"/>
              <a:gd name="connsiteX4" fmla="*/ 0 w 1767424"/>
              <a:gd name="connsiteY4" fmla="*/ 1179586 h 1179586"/>
              <a:gd name="connsiteX0" fmla="*/ 0 w 1881724"/>
              <a:gd name="connsiteY0" fmla="*/ 1179583 h 1179583"/>
              <a:gd name="connsiteX1" fmla="*/ 359685 w 1881724"/>
              <a:gd name="connsiteY1" fmla="*/ 26619 h 1179583"/>
              <a:gd name="connsiteX2" fmla="*/ 1433799 w 1881724"/>
              <a:gd name="connsiteY2" fmla="*/ 50 h 1179583"/>
              <a:gd name="connsiteX3" fmla="*/ 1881724 w 1881724"/>
              <a:gd name="connsiteY3" fmla="*/ 1178029 h 1179583"/>
              <a:gd name="connsiteX4" fmla="*/ 0 w 1881724"/>
              <a:gd name="connsiteY4" fmla="*/ 1179583 h 1179583"/>
              <a:gd name="connsiteX0" fmla="*/ 0 w 1881724"/>
              <a:gd name="connsiteY0" fmla="*/ 1179659 h 1179659"/>
              <a:gd name="connsiteX1" fmla="*/ 359685 w 1881724"/>
              <a:gd name="connsiteY1" fmla="*/ 26695 h 1179659"/>
              <a:gd name="connsiteX2" fmla="*/ 1433799 w 1881724"/>
              <a:gd name="connsiteY2" fmla="*/ 126 h 1179659"/>
              <a:gd name="connsiteX3" fmla="*/ 1881724 w 1881724"/>
              <a:gd name="connsiteY3" fmla="*/ 1178105 h 1179659"/>
              <a:gd name="connsiteX4" fmla="*/ 0 w 1881724"/>
              <a:gd name="connsiteY4" fmla="*/ 1179659 h 1179659"/>
              <a:gd name="connsiteX0" fmla="*/ 0 w 1869023"/>
              <a:gd name="connsiteY0" fmla="*/ 1179659 h 1179659"/>
              <a:gd name="connsiteX1" fmla="*/ 359685 w 1869023"/>
              <a:gd name="connsiteY1" fmla="*/ 26695 h 1179659"/>
              <a:gd name="connsiteX2" fmla="*/ 1433799 w 1869023"/>
              <a:gd name="connsiteY2" fmla="*/ 126 h 1179659"/>
              <a:gd name="connsiteX3" fmla="*/ 1869023 w 1869023"/>
              <a:gd name="connsiteY3" fmla="*/ 1178107 h 1179659"/>
              <a:gd name="connsiteX4" fmla="*/ 0 w 1869023"/>
              <a:gd name="connsiteY4" fmla="*/ 1179659 h 117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23" h="1179659">
                <a:moveTo>
                  <a:pt x="0" y="1179659"/>
                </a:moveTo>
                <a:cubicBezTo>
                  <a:pt x="769" y="1163494"/>
                  <a:pt x="349679" y="33622"/>
                  <a:pt x="359685" y="26695"/>
                </a:cubicBezTo>
                <a:cubicBezTo>
                  <a:pt x="730507" y="71708"/>
                  <a:pt x="1105381" y="51649"/>
                  <a:pt x="1433799" y="126"/>
                </a:cubicBezTo>
                <a:cubicBezTo>
                  <a:pt x="1447849" y="-2078"/>
                  <a:pt x="1447650" y="11190"/>
                  <a:pt x="1869023" y="1178107"/>
                </a:cubicBezTo>
                <a:lnTo>
                  <a:pt x="0" y="1179659"/>
                </a:lnTo>
                <a:close/>
              </a:path>
            </a:pathLst>
          </a:custGeom>
          <a:solidFill>
            <a:schemeClr val="accent2">
              <a:alpha val="6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19">
            <a:extLst>
              <a:ext uri="{FF2B5EF4-FFF2-40B4-BE49-F238E27FC236}">
                <a16:creationId xmlns:a16="http://schemas.microsoft.com/office/drawing/2014/main" id="{C3B72757-8908-AF16-A9FF-9F3035806FBC}"/>
              </a:ext>
            </a:extLst>
          </p:cNvPr>
          <p:cNvSpPr/>
          <p:nvPr/>
        </p:nvSpPr>
        <p:spPr>
          <a:xfrm rot="16200000">
            <a:off x="7489074" y="673676"/>
            <a:ext cx="4777727" cy="4649104"/>
          </a:xfrm>
          <a:custGeom>
            <a:avLst/>
            <a:gdLst>
              <a:gd name="connsiteX0" fmla="*/ 0 w 3898678"/>
              <a:gd name="connsiteY0" fmla="*/ 7848602 h 7848602"/>
              <a:gd name="connsiteX1" fmla="*/ 1869494 w 3898678"/>
              <a:gd name="connsiteY1" fmla="*/ 0 h 7848602"/>
              <a:gd name="connsiteX2" fmla="*/ 3898678 w 3898678"/>
              <a:gd name="connsiteY2" fmla="*/ 7848602 h 7848602"/>
              <a:gd name="connsiteX3" fmla="*/ 0 w 3898678"/>
              <a:gd name="connsiteY3"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9255 w 3898678"/>
              <a:gd name="connsiteY1" fmla="*/ 2364509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0018 w 3898678"/>
              <a:gd name="connsiteY1" fmla="*/ 2373745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5474857 h 5474857"/>
              <a:gd name="connsiteX1" fmla="*/ 1300018 w 3898678"/>
              <a:gd name="connsiteY1" fmla="*/ 0 h 5474857"/>
              <a:gd name="connsiteX2" fmla="*/ 2491509 w 3898678"/>
              <a:gd name="connsiteY2" fmla="*/ 41564 h 5474857"/>
              <a:gd name="connsiteX3" fmla="*/ 3898678 w 3898678"/>
              <a:gd name="connsiteY3" fmla="*/ 5474857 h 5474857"/>
              <a:gd name="connsiteX4" fmla="*/ 0 w 3898678"/>
              <a:gd name="connsiteY4" fmla="*/ 5474857 h 5474857"/>
              <a:gd name="connsiteX0" fmla="*/ 0 w 3898678"/>
              <a:gd name="connsiteY0" fmla="*/ 5701146 h 5701146"/>
              <a:gd name="connsiteX1" fmla="*/ 1420091 w 3898678"/>
              <a:gd name="connsiteY1" fmla="*/ 0 h 5701146"/>
              <a:gd name="connsiteX2" fmla="*/ 2491509 w 3898678"/>
              <a:gd name="connsiteY2" fmla="*/ 267853 h 5701146"/>
              <a:gd name="connsiteX3" fmla="*/ 3898678 w 3898678"/>
              <a:gd name="connsiteY3" fmla="*/ 5701146 h 5701146"/>
              <a:gd name="connsiteX4" fmla="*/ 0 w 3898678"/>
              <a:gd name="connsiteY4" fmla="*/ 5701146 h 5701146"/>
              <a:gd name="connsiteX0" fmla="*/ 0 w 3898678"/>
              <a:gd name="connsiteY0" fmla="*/ 5701146 h 5701146"/>
              <a:gd name="connsiteX1" fmla="*/ 1420091 w 3898678"/>
              <a:gd name="connsiteY1" fmla="*/ 0 h 5701146"/>
              <a:gd name="connsiteX2" fmla="*/ 2403764 w 3898678"/>
              <a:gd name="connsiteY2" fmla="*/ 78508 h 5701146"/>
              <a:gd name="connsiteX3" fmla="*/ 3898678 w 3898678"/>
              <a:gd name="connsiteY3" fmla="*/ 5701146 h 5701146"/>
              <a:gd name="connsiteX4" fmla="*/ 0 w 3898678"/>
              <a:gd name="connsiteY4" fmla="*/ 5701146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268135"/>
              <a:gd name="connsiteY0" fmla="*/ 7225147 h 7243622"/>
              <a:gd name="connsiteX1" fmla="*/ 2214419 w 4268135"/>
              <a:gd name="connsiteY1" fmla="*/ 0 h 7243622"/>
              <a:gd name="connsiteX2" fmla="*/ 2713183 w 4268135"/>
              <a:gd name="connsiteY2" fmla="*/ 1616363 h 7243622"/>
              <a:gd name="connsiteX3" fmla="*/ 4268135 w 4268135"/>
              <a:gd name="connsiteY3" fmla="*/ 7243622 h 7243622"/>
              <a:gd name="connsiteX4" fmla="*/ 0 w 4268135"/>
              <a:gd name="connsiteY4" fmla="*/ 7225147 h 7243622"/>
              <a:gd name="connsiteX0" fmla="*/ 0 w 4268135"/>
              <a:gd name="connsiteY0" fmla="*/ 7225147 h 7243622"/>
              <a:gd name="connsiteX1" fmla="*/ 2214419 w 4268135"/>
              <a:gd name="connsiteY1" fmla="*/ 0 h 7243622"/>
              <a:gd name="connsiteX2" fmla="*/ 4268135 w 4268135"/>
              <a:gd name="connsiteY2" fmla="*/ 7243622 h 7243622"/>
              <a:gd name="connsiteX3" fmla="*/ 0 w 4268135"/>
              <a:gd name="connsiteY3" fmla="*/ 7225147 h 7243622"/>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75958"/>
              <a:gd name="connsiteY0" fmla="*/ 7225147 h 7229774"/>
              <a:gd name="connsiteX1" fmla="*/ 2214419 w 4475958"/>
              <a:gd name="connsiteY1" fmla="*/ 0 h 7229774"/>
              <a:gd name="connsiteX2" fmla="*/ 4475958 w 4475958"/>
              <a:gd name="connsiteY2" fmla="*/ 7229774 h 7229774"/>
              <a:gd name="connsiteX3" fmla="*/ 0 w 4475958"/>
              <a:gd name="connsiteY3" fmla="*/ 7225147 h 7229774"/>
              <a:gd name="connsiteX0" fmla="*/ 0 w 4582753"/>
              <a:gd name="connsiteY0" fmla="*/ 7357696 h 7362323"/>
              <a:gd name="connsiteX1" fmla="*/ 2214419 w 4582753"/>
              <a:gd name="connsiteY1" fmla="*/ 132549 h 7362323"/>
              <a:gd name="connsiteX2" fmla="*/ 3105093 w 4582753"/>
              <a:gd name="connsiteY2" fmla="*/ 3024222 h 7362323"/>
              <a:gd name="connsiteX3" fmla="*/ 4475958 w 4582753"/>
              <a:gd name="connsiteY3" fmla="*/ 7362323 h 7362323"/>
              <a:gd name="connsiteX4" fmla="*/ 0 w 4582753"/>
              <a:gd name="connsiteY4" fmla="*/ 7357696 h 7362323"/>
              <a:gd name="connsiteX0" fmla="*/ 0 w 4582753"/>
              <a:gd name="connsiteY0" fmla="*/ 5066195 h 5070822"/>
              <a:gd name="connsiteX1" fmla="*/ 1346514 w 4582753"/>
              <a:gd name="connsiteY1" fmla="*/ 735123 h 5070822"/>
              <a:gd name="connsiteX2" fmla="*/ 3105093 w 4582753"/>
              <a:gd name="connsiteY2" fmla="*/ 732721 h 5070822"/>
              <a:gd name="connsiteX3" fmla="*/ 4475958 w 4582753"/>
              <a:gd name="connsiteY3" fmla="*/ 5070822 h 5070822"/>
              <a:gd name="connsiteX4" fmla="*/ 0 w 4582753"/>
              <a:gd name="connsiteY4" fmla="*/ 5066195 h 5070822"/>
              <a:gd name="connsiteX0" fmla="*/ 0 w 4582753"/>
              <a:gd name="connsiteY0" fmla="*/ 5066195 h 5070822"/>
              <a:gd name="connsiteX1" fmla="*/ 1346514 w 4582753"/>
              <a:gd name="connsiteY1" fmla="*/ 735123 h 5070822"/>
              <a:gd name="connsiteX2" fmla="*/ 3105092 w 4582753"/>
              <a:gd name="connsiteY2" fmla="*/ 732721 h 5070822"/>
              <a:gd name="connsiteX3" fmla="*/ 4475958 w 4582753"/>
              <a:gd name="connsiteY3" fmla="*/ 5070822 h 5070822"/>
              <a:gd name="connsiteX4" fmla="*/ 0 w 4582753"/>
              <a:gd name="connsiteY4" fmla="*/ 5066195 h 5070822"/>
              <a:gd name="connsiteX0" fmla="*/ 0 w 4582753"/>
              <a:gd name="connsiteY0" fmla="*/ 4652962 h 4657589"/>
              <a:gd name="connsiteX1" fmla="*/ 1346514 w 4582753"/>
              <a:gd name="connsiteY1" fmla="*/ 321890 h 4657589"/>
              <a:gd name="connsiteX2" fmla="*/ 3105092 w 4582753"/>
              <a:gd name="connsiteY2" fmla="*/ 319488 h 4657589"/>
              <a:gd name="connsiteX3" fmla="*/ 4475958 w 4582753"/>
              <a:gd name="connsiteY3" fmla="*/ 4657589 h 4657589"/>
              <a:gd name="connsiteX4" fmla="*/ 0 w 4582753"/>
              <a:gd name="connsiteY4" fmla="*/ 4652962 h 4657589"/>
              <a:gd name="connsiteX0" fmla="*/ 0 w 4582753"/>
              <a:gd name="connsiteY0" fmla="*/ 4652961 h 4657588"/>
              <a:gd name="connsiteX1" fmla="*/ 1346514 w 4582753"/>
              <a:gd name="connsiteY1" fmla="*/ 321891 h 4657588"/>
              <a:gd name="connsiteX2" fmla="*/ 3105092 w 4582753"/>
              <a:gd name="connsiteY2" fmla="*/ 319487 h 4657588"/>
              <a:gd name="connsiteX3" fmla="*/ 4475958 w 4582753"/>
              <a:gd name="connsiteY3" fmla="*/ 4657588 h 4657588"/>
              <a:gd name="connsiteX4" fmla="*/ 0 w 4582753"/>
              <a:gd name="connsiteY4" fmla="*/ 4652961 h 4657588"/>
              <a:gd name="connsiteX0" fmla="*/ 0 w 4582753"/>
              <a:gd name="connsiteY0" fmla="*/ 4336023 h 4340650"/>
              <a:gd name="connsiteX1" fmla="*/ 1346514 w 4582753"/>
              <a:gd name="connsiteY1" fmla="*/ 4953 h 4340650"/>
              <a:gd name="connsiteX2" fmla="*/ 3105092 w 4582753"/>
              <a:gd name="connsiteY2" fmla="*/ 2549 h 4340650"/>
              <a:gd name="connsiteX3" fmla="*/ 4475958 w 4582753"/>
              <a:gd name="connsiteY3" fmla="*/ 4340650 h 4340650"/>
              <a:gd name="connsiteX4" fmla="*/ 0 w 4582753"/>
              <a:gd name="connsiteY4" fmla="*/ 4336023 h 4340650"/>
              <a:gd name="connsiteX0" fmla="*/ 0 w 4475958"/>
              <a:gd name="connsiteY0" fmla="*/ 4336023 h 4340650"/>
              <a:gd name="connsiteX1" fmla="*/ 1346514 w 4475958"/>
              <a:gd name="connsiteY1" fmla="*/ 4953 h 4340650"/>
              <a:gd name="connsiteX2" fmla="*/ 3105092 w 4475958"/>
              <a:gd name="connsiteY2" fmla="*/ 2549 h 4340650"/>
              <a:gd name="connsiteX3" fmla="*/ 4475958 w 4475958"/>
              <a:gd name="connsiteY3" fmla="*/ 4340650 h 4340650"/>
              <a:gd name="connsiteX4" fmla="*/ 0 w 4475958"/>
              <a:gd name="connsiteY4" fmla="*/ 4336023 h 4340650"/>
              <a:gd name="connsiteX0" fmla="*/ 0 w 4475958"/>
              <a:gd name="connsiteY0" fmla="*/ 4336022 h 4340649"/>
              <a:gd name="connsiteX1" fmla="*/ 1332194 w 4475958"/>
              <a:gd name="connsiteY1" fmla="*/ 4955 h 4340649"/>
              <a:gd name="connsiteX2" fmla="*/ 3105092 w 4475958"/>
              <a:gd name="connsiteY2" fmla="*/ 2548 h 4340649"/>
              <a:gd name="connsiteX3" fmla="*/ 4475958 w 4475958"/>
              <a:gd name="connsiteY3" fmla="*/ 4340649 h 4340649"/>
              <a:gd name="connsiteX4" fmla="*/ 0 w 4475958"/>
              <a:gd name="connsiteY4" fmla="*/ 4336022 h 4340649"/>
              <a:gd name="connsiteX0" fmla="*/ 0 w 4475958"/>
              <a:gd name="connsiteY0" fmla="*/ 4336022 h 4340649"/>
              <a:gd name="connsiteX1" fmla="*/ 1332194 w 4475958"/>
              <a:gd name="connsiteY1" fmla="*/ 4955 h 4340649"/>
              <a:gd name="connsiteX2" fmla="*/ 3109184 w 4475958"/>
              <a:gd name="connsiteY2" fmla="*/ 2548 h 4340649"/>
              <a:gd name="connsiteX3" fmla="*/ 4475958 w 4475958"/>
              <a:gd name="connsiteY3" fmla="*/ 4340649 h 4340649"/>
              <a:gd name="connsiteX4" fmla="*/ 0 w 4475958"/>
              <a:gd name="connsiteY4" fmla="*/ 4336022 h 4340649"/>
              <a:gd name="connsiteX0" fmla="*/ 0 w 4475958"/>
              <a:gd name="connsiteY0" fmla="*/ 4650988 h 4655615"/>
              <a:gd name="connsiteX1" fmla="*/ 1332194 w 4475958"/>
              <a:gd name="connsiteY1" fmla="*/ 319921 h 4655615"/>
              <a:gd name="connsiteX2" fmla="*/ 3204434 w 4475958"/>
              <a:gd name="connsiteY2" fmla="*/ 323420 h 4655615"/>
              <a:gd name="connsiteX3" fmla="*/ 4475958 w 4475958"/>
              <a:gd name="connsiteY3" fmla="*/ 4655615 h 4655615"/>
              <a:gd name="connsiteX4" fmla="*/ 0 w 4475958"/>
              <a:gd name="connsiteY4" fmla="*/ 4650988 h 4655615"/>
              <a:gd name="connsiteX0" fmla="*/ 0 w 4475958"/>
              <a:gd name="connsiteY0" fmla="*/ 5257968 h 5262595"/>
              <a:gd name="connsiteX1" fmla="*/ 1332194 w 4475958"/>
              <a:gd name="connsiteY1" fmla="*/ 926901 h 5262595"/>
              <a:gd name="connsiteX2" fmla="*/ 3204434 w 4475958"/>
              <a:gd name="connsiteY2" fmla="*/ 930400 h 5262595"/>
              <a:gd name="connsiteX3" fmla="*/ 4475958 w 4475958"/>
              <a:gd name="connsiteY3" fmla="*/ 5262595 h 5262595"/>
              <a:gd name="connsiteX4" fmla="*/ 0 w 4475958"/>
              <a:gd name="connsiteY4" fmla="*/ 5257968 h 5262595"/>
              <a:gd name="connsiteX0" fmla="*/ 0 w 4475958"/>
              <a:gd name="connsiteY0" fmla="*/ 5070303 h 5074930"/>
              <a:gd name="connsiteX1" fmla="*/ 1332194 w 4475958"/>
              <a:gd name="connsiteY1" fmla="*/ 739236 h 5074930"/>
              <a:gd name="connsiteX2" fmla="*/ 3204434 w 4475958"/>
              <a:gd name="connsiteY2" fmla="*/ 742735 h 5074930"/>
              <a:gd name="connsiteX3" fmla="*/ 4475958 w 4475958"/>
              <a:gd name="connsiteY3" fmla="*/ 5074930 h 5074930"/>
              <a:gd name="connsiteX4" fmla="*/ 0 w 4475958"/>
              <a:gd name="connsiteY4" fmla="*/ 5070303 h 5074930"/>
              <a:gd name="connsiteX0" fmla="*/ 0 w 4475958"/>
              <a:gd name="connsiteY0" fmla="*/ 4331110 h 4335737"/>
              <a:gd name="connsiteX1" fmla="*/ 1332194 w 4475958"/>
              <a:gd name="connsiteY1" fmla="*/ 43 h 4335737"/>
              <a:gd name="connsiteX2" fmla="*/ 3204434 w 4475958"/>
              <a:gd name="connsiteY2" fmla="*/ 3542 h 4335737"/>
              <a:gd name="connsiteX3" fmla="*/ 4475958 w 4475958"/>
              <a:gd name="connsiteY3" fmla="*/ 4335737 h 4335737"/>
              <a:gd name="connsiteX4" fmla="*/ 0 w 4475958"/>
              <a:gd name="connsiteY4" fmla="*/ 4331110 h 4335737"/>
              <a:gd name="connsiteX0" fmla="*/ 0 w 4475958"/>
              <a:gd name="connsiteY0" fmla="*/ 4644910 h 4649537"/>
              <a:gd name="connsiteX1" fmla="*/ 1332194 w 4475958"/>
              <a:gd name="connsiteY1" fmla="*/ 313843 h 4649537"/>
              <a:gd name="connsiteX2" fmla="*/ 3204434 w 4475958"/>
              <a:gd name="connsiteY2" fmla="*/ 317342 h 4649537"/>
              <a:gd name="connsiteX3" fmla="*/ 4475958 w 4475958"/>
              <a:gd name="connsiteY3" fmla="*/ 4649537 h 4649537"/>
              <a:gd name="connsiteX4" fmla="*/ 0 w 4475958"/>
              <a:gd name="connsiteY4" fmla="*/ 4644910 h 4649537"/>
              <a:gd name="connsiteX0" fmla="*/ 0 w 4475958"/>
              <a:gd name="connsiteY0" fmla="*/ 4331231 h 4335858"/>
              <a:gd name="connsiteX1" fmla="*/ 1332194 w 4475958"/>
              <a:gd name="connsiteY1" fmla="*/ 164 h 4335858"/>
              <a:gd name="connsiteX2" fmla="*/ 3204434 w 4475958"/>
              <a:gd name="connsiteY2" fmla="*/ 3663 h 4335858"/>
              <a:gd name="connsiteX3" fmla="*/ 4475958 w 4475958"/>
              <a:gd name="connsiteY3" fmla="*/ 4335858 h 4335858"/>
              <a:gd name="connsiteX4" fmla="*/ 0 w 4475958"/>
              <a:gd name="connsiteY4" fmla="*/ 4331231 h 4335858"/>
              <a:gd name="connsiteX0" fmla="*/ 255507 w 4731465"/>
              <a:gd name="connsiteY0" fmla="*/ 4331231 h 4335858"/>
              <a:gd name="connsiteX1" fmla="*/ 1587701 w 4731465"/>
              <a:gd name="connsiteY1" fmla="*/ 164 h 4335858"/>
              <a:gd name="connsiteX2" fmla="*/ 3459941 w 4731465"/>
              <a:gd name="connsiteY2" fmla="*/ 3663 h 4335858"/>
              <a:gd name="connsiteX3" fmla="*/ 4731465 w 4731465"/>
              <a:gd name="connsiteY3" fmla="*/ 4335858 h 4335858"/>
              <a:gd name="connsiteX4" fmla="*/ 255507 w 4731465"/>
              <a:gd name="connsiteY4" fmla="*/ 4331231 h 4335858"/>
              <a:gd name="connsiteX0" fmla="*/ 135038 w 4864998"/>
              <a:gd name="connsiteY0" fmla="*/ 4648909 h 4967871"/>
              <a:gd name="connsiteX1" fmla="*/ 1467232 w 4864998"/>
              <a:gd name="connsiteY1" fmla="*/ 317842 h 4967871"/>
              <a:gd name="connsiteX2" fmla="*/ 3339472 w 4864998"/>
              <a:gd name="connsiteY2" fmla="*/ 321341 h 4967871"/>
              <a:gd name="connsiteX3" fmla="*/ 4864998 w 4864998"/>
              <a:gd name="connsiteY3" fmla="*/ 4641725 h 4967871"/>
              <a:gd name="connsiteX4" fmla="*/ 135038 w 4864998"/>
              <a:gd name="connsiteY4" fmla="*/ 4648909 h 4967871"/>
              <a:gd name="connsiteX0" fmla="*/ 135038 w 4864998"/>
              <a:gd name="connsiteY0" fmla="*/ 4648909 h 4967872"/>
              <a:gd name="connsiteX1" fmla="*/ 1467232 w 4864998"/>
              <a:gd name="connsiteY1" fmla="*/ 317842 h 4967872"/>
              <a:gd name="connsiteX2" fmla="*/ 3339472 w 4864998"/>
              <a:gd name="connsiteY2" fmla="*/ 321341 h 4967872"/>
              <a:gd name="connsiteX3" fmla="*/ 4864998 w 4864998"/>
              <a:gd name="connsiteY3" fmla="*/ 4641725 h 4967872"/>
              <a:gd name="connsiteX4" fmla="*/ 135038 w 4864998"/>
              <a:gd name="connsiteY4" fmla="*/ 4648909 h 4967872"/>
              <a:gd name="connsiteX0" fmla="*/ 135038 w 4864998"/>
              <a:gd name="connsiteY0" fmla="*/ 4712354 h 5031317"/>
              <a:gd name="connsiteX1" fmla="*/ 1467232 w 4864998"/>
              <a:gd name="connsiteY1" fmla="*/ 381287 h 5031317"/>
              <a:gd name="connsiteX2" fmla="*/ 3339472 w 4864998"/>
              <a:gd name="connsiteY2" fmla="*/ 384786 h 5031317"/>
              <a:gd name="connsiteX3" fmla="*/ 4864998 w 4864998"/>
              <a:gd name="connsiteY3" fmla="*/ 4705170 h 5031317"/>
              <a:gd name="connsiteX4" fmla="*/ 135038 w 4864998"/>
              <a:gd name="connsiteY4" fmla="*/ 4712354 h 5031317"/>
              <a:gd name="connsiteX0" fmla="*/ 135038 w 4864998"/>
              <a:gd name="connsiteY0" fmla="*/ 5836816 h 6155779"/>
              <a:gd name="connsiteX1" fmla="*/ 1467232 w 4864998"/>
              <a:gd name="connsiteY1" fmla="*/ 1505749 h 6155779"/>
              <a:gd name="connsiteX2" fmla="*/ 3339472 w 4864998"/>
              <a:gd name="connsiteY2" fmla="*/ 1509248 h 6155779"/>
              <a:gd name="connsiteX3" fmla="*/ 4864998 w 4864998"/>
              <a:gd name="connsiteY3" fmla="*/ 5829632 h 6155779"/>
              <a:gd name="connsiteX4" fmla="*/ 135038 w 4864998"/>
              <a:gd name="connsiteY4" fmla="*/ 5836816 h 6155779"/>
              <a:gd name="connsiteX0" fmla="*/ 135038 w 4864998"/>
              <a:gd name="connsiteY0" fmla="*/ 4589586 h 4908549"/>
              <a:gd name="connsiteX1" fmla="*/ 1467232 w 4864998"/>
              <a:gd name="connsiteY1" fmla="*/ 258519 h 4908549"/>
              <a:gd name="connsiteX2" fmla="*/ 3339472 w 4864998"/>
              <a:gd name="connsiteY2" fmla="*/ 262018 h 4908549"/>
              <a:gd name="connsiteX3" fmla="*/ 4864998 w 4864998"/>
              <a:gd name="connsiteY3" fmla="*/ 4582402 h 4908549"/>
              <a:gd name="connsiteX4" fmla="*/ 135038 w 4864998"/>
              <a:gd name="connsiteY4" fmla="*/ 4589586 h 4908549"/>
              <a:gd name="connsiteX0" fmla="*/ 135038 w 4864998"/>
              <a:gd name="connsiteY0" fmla="*/ 4350713 h 4669676"/>
              <a:gd name="connsiteX1" fmla="*/ 1467232 w 4864998"/>
              <a:gd name="connsiteY1" fmla="*/ 19646 h 4669676"/>
              <a:gd name="connsiteX2" fmla="*/ 3339472 w 4864998"/>
              <a:gd name="connsiteY2" fmla="*/ 23145 h 4669676"/>
              <a:gd name="connsiteX3" fmla="*/ 4864998 w 4864998"/>
              <a:gd name="connsiteY3" fmla="*/ 4343529 h 4669676"/>
              <a:gd name="connsiteX4" fmla="*/ 135038 w 4864998"/>
              <a:gd name="connsiteY4" fmla="*/ 4350713 h 4669676"/>
              <a:gd name="connsiteX0" fmla="*/ 135038 w 4864998"/>
              <a:gd name="connsiteY0" fmla="*/ 4350032 h 4668995"/>
              <a:gd name="connsiteX1" fmla="*/ 1467232 w 4864998"/>
              <a:gd name="connsiteY1" fmla="*/ 18965 h 4668995"/>
              <a:gd name="connsiteX2" fmla="*/ 3339472 w 4864998"/>
              <a:gd name="connsiteY2" fmla="*/ 22464 h 4668995"/>
              <a:gd name="connsiteX3" fmla="*/ 4864998 w 4864998"/>
              <a:gd name="connsiteY3" fmla="*/ 4342848 h 4668995"/>
              <a:gd name="connsiteX4" fmla="*/ 135038 w 4864998"/>
              <a:gd name="connsiteY4" fmla="*/ 4350032 h 4668995"/>
              <a:gd name="connsiteX0" fmla="*/ 264775 w 4994735"/>
              <a:gd name="connsiteY0" fmla="*/ 4350032 h 4350035"/>
              <a:gd name="connsiteX1" fmla="*/ 1596969 w 4994735"/>
              <a:gd name="connsiteY1" fmla="*/ 18965 h 4350035"/>
              <a:gd name="connsiteX2" fmla="*/ 3469209 w 4994735"/>
              <a:gd name="connsiteY2" fmla="*/ 22464 h 4350035"/>
              <a:gd name="connsiteX3" fmla="*/ 4994735 w 4994735"/>
              <a:gd name="connsiteY3" fmla="*/ 4342848 h 4350035"/>
              <a:gd name="connsiteX4" fmla="*/ 264775 w 4994735"/>
              <a:gd name="connsiteY4" fmla="*/ 4350032 h 4350035"/>
              <a:gd name="connsiteX0" fmla="*/ 373404 w 5103364"/>
              <a:gd name="connsiteY0" fmla="*/ 4606098 h 4606347"/>
              <a:gd name="connsiteX1" fmla="*/ 1705598 w 5103364"/>
              <a:gd name="connsiteY1" fmla="*/ 275031 h 4606347"/>
              <a:gd name="connsiteX2" fmla="*/ 3577838 w 5103364"/>
              <a:gd name="connsiteY2" fmla="*/ 278530 h 4606347"/>
              <a:gd name="connsiteX3" fmla="*/ 5103364 w 5103364"/>
              <a:gd name="connsiteY3" fmla="*/ 4598914 h 4606347"/>
              <a:gd name="connsiteX4" fmla="*/ 373404 w 5103364"/>
              <a:gd name="connsiteY4" fmla="*/ 4606098 h 4606347"/>
              <a:gd name="connsiteX0" fmla="*/ 373404 w 5103364"/>
              <a:gd name="connsiteY0" fmla="*/ 4331067 h 4331316"/>
              <a:gd name="connsiteX1" fmla="*/ 1705598 w 5103364"/>
              <a:gd name="connsiteY1" fmla="*/ 0 h 4331316"/>
              <a:gd name="connsiteX2" fmla="*/ 3577838 w 5103364"/>
              <a:gd name="connsiteY2" fmla="*/ 3499 h 4331316"/>
              <a:gd name="connsiteX3" fmla="*/ 5103364 w 5103364"/>
              <a:gd name="connsiteY3" fmla="*/ 4323883 h 4331316"/>
              <a:gd name="connsiteX4" fmla="*/ 373404 w 5103364"/>
              <a:gd name="connsiteY4" fmla="*/ 4331067 h 4331316"/>
              <a:gd name="connsiteX0" fmla="*/ 0 w 4729960"/>
              <a:gd name="connsiteY0" fmla="*/ 4331067 h 4331067"/>
              <a:gd name="connsiteX1" fmla="*/ 1332194 w 4729960"/>
              <a:gd name="connsiteY1" fmla="*/ 0 h 4331067"/>
              <a:gd name="connsiteX2" fmla="*/ 3204434 w 4729960"/>
              <a:gd name="connsiteY2" fmla="*/ 3499 h 4331067"/>
              <a:gd name="connsiteX3" fmla="*/ 4729960 w 4729960"/>
              <a:gd name="connsiteY3" fmla="*/ 4323883 h 4331067"/>
              <a:gd name="connsiteX4" fmla="*/ 0 w 4729960"/>
              <a:gd name="connsiteY4" fmla="*/ 4331067 h 4331067"/>
              <a:gd name="connsiteX0" fmla="*/ 0 w 4777727"/>
              <a:gd name="connsiteY0" fmla="*/ 4630528 h 4642500"/>
              <a:gd name="connsiteX1" fmla="*/ 1379961 w 4777727"/>
              <a:gd name="connsiteY1" fmla="*/ 318503 h 4642500"/>
              <a:gd name="connsiteX2" fmla="*/ 3252201 w 4777727"/>
              <a:gd name="connsiteY2" fmla="*/ 322002 h 4642500"/>
              <a:gd name="connsiteX3" fmla="*/ 4777727 w 4777727"/>
              <a:gd name="connsiteY3" fmla="*/ 4642386 h 4642500"/>
              <a:gd name="connsiteX4" fmla="*/ 0 w 4777727"/>
              <a:gd name="connsiteY4" fmla="*/ 4630528 h 4642500"/>
              <a:gd name="connsiteX0" fmla="*/ 0 w 4777727"/>
              <a:gd name="connsiteY0" fmla="*/ 4630528 h 4642500"/>
              <a:gd name="connsiteX1" fmla="*/ 1379961 w 4777727"/>
              <a:gd name="connsiteY1" fmla="*/ 318503 h 4642500"/>
              <a:gd name="connsiteX2" fmla="*/ 3252201 w 4777727"/>
              <a:gd name="connsiteY2" fmla="*/ 322002 h 4642500"/>
              <a:gd name="connsiteX3" fmla="*/ 4777727 w 4777727"/>
              <a:gd name="connsiteY3" fmla="*/ 4642386 h 4642500"/>
              <a:gd name="connsiteX4" fmla="*/ 0 w 4777727"/>
              <a:gd name="connsiteY4" fmla="*/ 4630528 h 4642500"/>
              <a:gd name="connsiteX0" fmla="*/ 0 w 4777727"/>
              <a:gd name="connsiteY0" fmla="*/ 4312025 h 4323997"/>
              <a:gd name="connsiteX1" fmla="*/ 1379961 w 4777727"/>
              <a:gd name="connsiteY1" fmla="*/ 0 h 4323997"/>
              <a:gd name="connsiteX2" fmla="*/ 3252201 w 4777727"/>
              <a:gd name="connsiteY2" fmla="*/ 3499 h 4323997"/>
              <a:gd name="connsiteX3" fmla="*/ 4777727 w 4777727"/>
              <a:gd name="connsiteY3" fmla="*/ 4323883 h 4323997"/>
              <a:gd name="connsiteX4" fmla="*/ 0 w 4777727"/>
              <a:gd name="connsiteY4" fmla="*/ 4312025 h 4323997"/>
              <a:gd name="connsiteX0" fmla="*/ 0 w 4777727"/>
              <a:gd name="connsiteY0" fmla="*/ 4631572 h 4643544"/>
              <a:gd name="connsiteX1" fmla="*/ 1379961 w 4777727"/>
              <a:gd name="connsiteY1" fmla="*/ 319547 h 4643544"/>
              <a:gd name="connsiteX2" fmla="*/ 3256534 w 4777727"/>
              <a:gd name="connsiteY2" fmla="*/ 319015 h 4643544"/>
              <a:gd name="connsiteX3" fmla="*/ 4777727 w 4777727"/>
              <a:gd name="connsiteY3" fmla="*/ 4643430 h 4643544"/>
              <a:gd name="connsiteX4" fmla="*/ 0 w 4777727"/>
              <a:gd name="connsiteY4" fmla="*/ 4631572 h 4643544"/>
              <a:gd name="connsiteX0" fmla="*/ 0 w 4777727"/>
              <a:gd name="connsiteY0" fmla="*/ 4312557 h 4324529"/>
              <a:gd name="connsiteX1" fmla="*/ 1379961 w 4777727"/>
              <a:gd name="connsiteY1" fmla="*/ 532 h 4324529"/>
              <a:gd name="connsiteX2" fmla="*/ 3256534 w 4777727"/>
              <a:gd name="connsiteY2" fmla="*/ 0 h 4324529"/>
              <a:gd name="connsiteX3" fmla="*/ 4777727 w 4777727"/>
              <a:gd name="connsiteY3" fmla="*/ 4324415 h 4324529"/>
              <a:gd name="connsiteX4" fmla="*/ 0 w 4777727"/>
              <a:gd name="connsiteY4" fmla="*/ 4312557 h 4324529"/>
              <a:gd name="connsiteX0" fmla="*/ 0 w 4777727"/>
              <a:gd name="connsiteY0" fmla="*/ 4312557 h 4324529"/>
              <a:gd name="connsiteX1" fmla="*/ 1379961 w 4777727"/>
              <a:gd name="connsiteY1" fmla="*/ 532 h 4324529"/>
              <a:gd name="connsiteX2" fmla="*/ 3256534 w 4777727"/>
              <a:gd name="connsiteY2" fmla="*/ 0 h 4324529"/>
              <a:gd name="connsiteX3" fmla="*/ 4777727 w 4777727"/>
              <a:gd name="connsiteY3" fmla="*/ 4324415 h 4324529"/>
              <a:gd name="connsiteX4" fmla="*/ 0 w 4777727"/>
              <a:gd name="connsiteY4" fmla="*/ 4312557 h 432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727" h="4324529">
                <a:moveTo>
                  <a:pt x="0" y="4312557"/>
                </a:moveTo>
                <a:lnTo>
                  <a:pt x="1379961" y="532"/>
                </a:lnTo>
                <a:lnTo>
                  <a:pt x="3256534" y="0"/>
                </a:lnTo>
                <a:lnTo>
                  <a:pt x="4777727" y="4324415"/>
                </a:lnTo>
                <a:cubicBezTo>
                  <a:pt x="3201074" y="4326810"/>
                  <a:pt x="4728864" y="4290553"/>
                  <a:pt x="0" y="4312557"/>
                </a:cubicBezTo>
                <a:close/>
              </a:path>
            </a:pathLst>
          </a:custGeom>
          <a:solidFill>
            <a:schemeClr val="accent2">
              <a:lumMod val="20000"/>
              <a:lumOff val="8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Chart 41">
            <a:extLst>
              <a:ext uri="{FF2B5EF4-FFF2-40B4-BE49-F238E27FC236}">
                <a16:creationId xmlns:a16="http://schemas.microsoft.com/office/drawing/2014/main" id="{0F730459-7A45-97B2-CDF2-591DF8E1DB3A}"/>
              </a:ext>
            </a:extLst>
          </p:cNvPr>
          <p:cNvGraphicFramePr/>
          <p:nvPr/>
        </p:nvGraphicFramePr>
        <p:xfrm>
          <a:off x="2591239" y="863365"/>
          <a:ext cx="3916399" cy="4522142"/>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a:extLst>
              <a:ext uri="{FF2B5EF4-FFF2-40B4-BE49-F238E27FC236}">
                <a16:creationId xmlns:a16="http://schemas.microsoft.com/office/drawing/2014/main" id="{7A02EF99-1F1C-FAF4-A1DF-7918E56508B2}"/>
              </a:ext>
            </a:extLst>
          </p:cNvPr>
          <p:cNvSpPr/>
          <p:nvPr/>
        </p:nvSpPr>
        <p:spPr>
          <a:xfrm>
            <a:off x="5535557" y="2825260"/>
            <a:ext cx="650045" cy="584775"/>
          </a:xfrm>
          <a:prstGeom prst="rect">
            <a:avLst/>
          </a:prstGeom>
        </p:spPr>
        <p:txBody>
          <a:bodyPr wrap="square">
            <a:spAutoFit/>
          </a:bodyPr>
          <a:lstStyle/>
          <a:p>
            <a:pPr algn="ctr" defTabSz="457200"/>
            <a:r>
              <a:rPr lang="en-US" sz="3200" b="1" cap="small" dirty="0">
                <a:solidFill>
                  <a:schemeClr val="bg2"/>
                </a:solidFill>
                <a:latin typeface="Arial Narrow" panose="020B0606020202030204" pitchFamily="34" charset="0"/>
                <a:ea typeface="ヒラギノ角ゴ Pro W3" pitchFamily="-111" charset="-128"/>
                <a:cs typeface="Times" panose="02020603050405020304" pitchFamily="18" charset="0"/>
              </a:rPr>
              <a:t>$$</a:t>
            </a:r>
          </a:p>
        </p:txBody>
      </p:sp>
      <p:sp>
        <p:nvSpPr>
          <p:cNvPr id="45" name="Rectangle 44">
            <a:extLst>
              <a:ext uri="{FF2B5EF4-FFF2-40B4-BE49-F238E27FC236}">
                <a16:creationId xmlns:a16="http://schemas.microsoft.com/office/drawing/2014/main" id="{2F6A2248-C24F-15AE-DFFE-94976EBA02E5}"/>
              </a:ext>
            </a:extLst>
          </p:cNvPr>
          <p:cNvSpPr/>
          <p:nvPr/>
        </p:nvSpPr>
        <p:spPr>
          <a:xfrm>
            <a:off x="7994039" y="2262947"/>
            <a:ext cx="3970057" cy="1785104"/>
          </a:xfrm>
          <a:prstGeom prst="rect">
            <a:avLst/>
          </a:prstGeom>
          <a:ln>
            <a:noFill/>
          </a:ln>
        </p:spPr>
        <p:txBody>
          <a:bodyPr wrap="square">
            <a:spAutoFit/>
          </a:bodyPr>
          <a:lstStyle/>
          <a:p>
            <a:pPr algn="ctr" defTabSz="457200"/>
            <a:r>
              <a:rPr lang="en-US" sz="5400" b="1" cap="small" dirty="0">
                <a:ln w="0">
                  <a:noFill/>
                </a:ln>
                <a:solidFill>
                  <a:schemeClr val="accent1"/>
                </a:solidFill>
                <a:latin typeface="Arial" panose="020B0604020202020204" pitchFamily="34" charset="0"/>
                <a:cs typeface="Arial" panose="020B0604020202020204" pitchFamily="34" charset="0"/>
              </a:rPr>
              <a:t>LIFETIME</a:t>
            </a:r>
          </a:p>
          <a:p>
            <a:pPr algn="ctr" defTabSz="457200"/>
            <a:r>
              <a:rPr lang="en-US" sz="2800" b="1" cap="small" dirty="0">
                <a:ln w="0">
                  <a:noFill/>
                </a:ln>
                <a:solidFill>
                  <a:schemeClr val="accent1"/>
                </a:solidFill>
                <a:latin typeface="Arial" panose="020B0604020202020204" pitchFamily="34" charset="0"/>
                <a:cs typeface="Arial" panose="020B0604020202020204" pitchFamily="34" charset="0"/>
              </a:rPr>
              <a:t>to pay for the </a:t>
            </a:r>
            <a:r>
              <a:rPr lang="en-US" sz="2800" b="1" u="sng" cap="small" dirty="0">
                <a:ln w="0">
                  <a:noFill/>
                </a:ln>
                <a:solidFill>
                  <a:schemeClr val="accent1"/>
                </a:solidFill>
                <a:latin typeface="Arial" panose="020B0604020202020204" pitchFamily="34" charset="0"/>
                <a:cs typeface="Arial" panose="020B0604020202020204" pitchFamily="34" charset="0"/>
              </a:rPr>
              <a:t>entire</a:t>
            </a:r>
            <a:r>
              <a:rPr lang="en-US" sz="2800" b="1" cap="small" dirty="0">
                <a:ln w="0">
                  <a:noFill/>
                </a:ln>
                <a:solidFill>
                  <a:schemeClr val="accent1"/>
                </a:solidFill>
                <a:latin typeface="Arial" panose="020B0604020202020204" pitchFamily="34" charset="0"/>
                <a:cs typeface="Arial" panose="020B0604020202020204" pitchFamily="34" charset="0"/>
              </a:rPr>
              <a:t> </a:t>
            </a:r>
          </a:p>
          <a:p>
            <a:pPr algn="ctr" defTabSz="457200"/>
            <a:r>
              <a:rPr lang="en-US" sz="2800" b="1" cap="small" dirty="0">
                <a:ln w="0">
                  <a:noFill/>
                </a:ln>
                <a:solidFill>
                  <a:schemeClr val="accent1"/>
                </a:solidFill>
                <a:latin typeface="Arial" panose="020B0604020202020204" pitchFamily="34" charset="0"/>
                <a:cs typeface="Arial" panose="020B0604020202020204" pitchFamily="34" charset="0"/>
              </a:rPr>
              <a:t>length of care</a:t>
            </a:r>
          </a:p>
        </p:txBody>
      </p:sp>
      <p:graphicFrame>
        <p:nvGraphicFramePr>
          <p:cNvPr id="46" name="Chart 45">
            <a:extLst>
              <a:ext uri="{FF2B5EF4-FFF2-40B4-BE49-F238E27FC236}">
                <a16:creationId xmlns:a16="http://schemas.microsoft.com/office/drawing/2014/main" id="{C1BD0DBC-7723-F4BC-46F4-3479C6C74C79}"/>
              </a:ext>
            </a:extLst>
          </p:cNvPr>
          <p:cNvGraphicFramePr/>
          <p:nvPr/>
        </p:nvGraphicFramePr>
        <p:xfrm>
          <a:off x="2579538" y="865982"/>
          <a:ext cx="3916399" cy="4522142"/>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11">
            <a:extLst>
              <a:ext uri="{FF2B5EF4-FFF2-40B4-BE49-F238E27FC236}">
                <a16:creationId xmlns:a16="http://schemas.microsoft.com/office/drawing/2014/main" id="{550231F5-C95C-B844-AA8B-F1CEE1A0CA85}"/>
              </a:ext>
            </a:extLst>
          </p:cNvPr>
          <p:cNvSpPr txBox="1">
            <a:spLocks noChangeArrowheads="1"/>
          </p:cNvSpPr>
          <p:nvPr/>
        </p:nvSpPr>
        <p:spPr bwMode="auto">
          <a:xfrm rot="21598799">
            <a:off x="2895773" y="3272433"/>
            <a:ext cx="1371433"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Aggressive</a:t>
            </a:r>
          </a:p>
        </p:txBody>
      </p:sp>
      <p:sp>
        <p:nvSpPr>
          <p:cNvPr id="48" name="TextBox 12">
            <a:extLst>
              <a:ext uri="{FF2B5EF4-FFF2-40B4-BE49-F238E27FC236}">
                <a16:creationId xmlns:a16="http://schemas.microsoft.com/office/drawing/2014/main" id="{6B05491B-B8D6-CDA2-00E3-2106C8A7BF5F}"/>
              </a:ext>
            </a:extLst>
          </p:cNvPr>
          <p:cNvSpPr txBox="1">
            <a:spLocks noChangeArrowheads="1"/>
          </p:cNvSpPr>
          <p:nvPr/>
        </p:nvSpPr>
        <p:spPr bwMode="auto">
          <a:xfrm rot="21598799">
            <a:off x="3200362" y="2003592"/>
            <a:ext cx="2438425"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Moderate</a:t>
            </a:r>
          </a:p>
        </p:txBody>
      </p:sp>
      <p:sp>
        <p:nvSpPr>
          <p:cNvPr id="49" name="TextBox 13">
            <a:extLst>
              <a:ext uri="{FF2B5EF4-FFF2-40B4-BE49-F238E27FC236}">
                <a16:creationId xmlns:a16="http://schemas.microsoft.com/office/drawing/2014/main" id="{31F614A9-C4BF-6CE6-5588-8BF775B2CDAB}"/>
              </a:ext>
            </a:extLst>
          </p:cNvPr>
          <p:cNvSpPr txBox="1">
            <a:spLocks noChangeArrowheads="1"/>
          </p:cNvSpPr>
          <p:nvPr/>
        </p:nvSpPr>
        <p:spPr bwMode="auto">
          <a:xfrm rot="21598799">
            <a:off x="4334673" y="3649058"/>
            <a:ext cx="1904761"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Conservative</a:t>
            </a:r>
          </a:p>
        </p:txBody>
      </p:sp>
      <p:sp>
        <p:nvSpPr>
          <p:cNvPr id="50" name="TextBox 49">
            <a:extLst>
              <a:ext uri="{FF2B5EF4-FFF2-40B4-BE49-F238E27FC236}">
                <a16:creationId xmlns:a16="http://schemas.microsoft.com/office/drawing/2014/main" id="{294CE12C-98EA-4263-EAAB-08D155F26149}"/>
              </a:ext>
            </a:extLst>
          </p:cNvPr>
          <p:cNvSpPr txBox="1"/>
          <p:nvPr/>
        </p:nvSpPr>
        <p:spPr>
          <a:xfrm>
            <a:off x="227904" y="4076544"/>
            <a:ext cx="2667804" cy="1600412"/>
          </a:xfrm>
          <a:prstGeom prst="rect">
            <a:avLst/>
          </a:prstGeom>
          <a:noFill/>
        </p:spPr>
        <p:txBody>
          <a:bodyPr wrap="square" lIns="91411" tIns="45707" rIns="91411" bIns="45707" rtlCol="0">
            <a:spAutoFit/>
          </a:bodyPr>
          <a:lstStyle/>
          <a:p>
            <a:pPr defTabSz="457037"/>
            <a:r>
              <a:rPr lang="en-US" sz="1050" b="1" dirty="0">
                <a:solidFill>
                  <a:schemeClr val="tx2"/>
                </a:solidFill>
                <a:latin typeface="Arial" panose="020B0604020202020204" pitchFamily="34" charset="0"/>
                <a:cs typeface="Arial" panose="020B0604020202020204" pitchFamily="34" charset="0"/>
              </a:rPr>
              <a:t>Typical portfolio assets position:</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Aggressive</a:t>
            </a:r>
            <a:r>
              <a:rPr lang="en-US" sz="1050" dirty="0">
                <a:solidFill>
                  <a:srgbClr val="000000"/>
                </a:solidFill>
                <a:latin typeface="Arial" panose="020B0604020202020204" pitchFamily="34" charset="0"/>
                <a:cs typeface="Arial" panose="020B0604020202020204" pitchFamily="34" charset="0"/>
              </a:rPr>
              <a:t> — significant growth with the acceptance of the risk of loss of principal</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Moderate</a:t>
            </a:r>
            <a:r>
              <a:rPr lang="en-US" sz="1050" dirty="0">
                <a:solidFill>
                  <a:srgbClr val="000000"/>
                </a:solidFill>
                <a:latin typeface="Arial" panose="020B0604020202020204" pitchFamily="34" charset="0"/>
                <a:cs typeface="Arial" panose="020B0604020202020204" pitchFamily="34" charset="0"/>
              </a:rPr>
              <a:t> — some growth with the acceptance of some downside risk</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Conservative</a:t>
            </a:r>
            <a:r>
              <a:rPr lang="en-US" sz="1050" dirty="0">
                <a:solidFill>
                  <a:srgbClr val="000000"/>
                </a:solidFill>
                <a:latin typeface="Arial" panose="020B0604020202020204" pitchFamily="34" charset="0"/>
                <a:cs typeface="Arial" panose="020B0604020202020204" pitchFamily="34" charset="0"/>
              </a:rPr>
              <a:t> — conservation of principal — often with guarantees</a:t>
            </a:r>
          </a:p>
          <a:p>
            <a:pPr defTabSz="457037"/>
            <a:endParaRPr lang="en-US" sz="1400" dirty="0">
              <a:solidFill>
                <a:srgbClr val="000000"/>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BD1F926-6F10-16CA-C284-F55B3978CAA9}"/>
              </a:ext>
            </a:extLst>
          </p:cNvPr>
          <p:cNvSpPr/>
          <p:nvPr/>
        </p:nvSpPr>
        <p:spPr>
          <a:xfrm>
            <a:off x="6423577" y="2818260"/>
            <a:ext cx="920217" cy="584775"/>
          </a:xfrm>
          <a:prstGeom prst="rect">
            <a:avLst/>
          </a:prstGeom>
        </p:spPr>
        <p:txBody>
          <a:bodyPr wrap="square">
            <a:spAutoFit/>
          </a:bodyPr>
          <a:lstStyle/>
          <a:p>
            <a:pPr algn="ctr" defTabSz="457200"/>
            <a:r>
              <a:rPr lang="en-US" sz="3200" b="1" cap="small" dirty="0">
                <a:solidFill>
                  <a:schemeClr val="bg2"/>
                </a:solidFill>
                <a:latin typeface="Arial Narrow" panose="020B0606020202030204" pitchFamily="34" charset="0"/>
                <a:ea typeface="ヒラギノ角ゴ Pro W3" pitchFamily="-111" charset="-128"/>
                <a:cs typeface="Times" panose="02020603050405020304" pitchFamily="18" charset="0"/>
              </a:rPr>
              <a:t>$$$</a:t>
            </a:r>
          </a:p>
        </p:txBody>
      </p:sp>
      <p:sp>
        <p:nvSpPr>
          <p:cNvPr id="52" name="Rectangle 51">
            <a:extLst>
              <a:ext uri="{FF2B5EF4-FFF2-40B4-BE49-F238E27FC236}">
                <a16:creationId xmlns:a16="http://schemas.microsoft.com/office/drawing/2014/main" id="{014CFED4-AE54-D769-93BD-3B266EFD9CA2}"/>
              </a:ext>
            </a:extLst>
          </p:cNvPr>
          <p:cNvSpPr/>
          <p:nvPr/>
        </p:nvSpPr>
        <p:spPr>
          <a:xfrm>
            <a:off x="0" y="5679573"/>
            <a:ext cx="12192000" cy="461665"/>
          </a:xfrm>
          <a:prstGeom prst="rect">
            <a:avLst/>
          </a:prstGeom>
          <a:ln>
            <a:noFill/>
          </a:ln>
        </p:spPr>
        <p:txBody>
          <a:bodyPr wrap="square">
            <a:spAutoFit/>
          </a:bodyPr>
          <a:lstStyle/>
          <a:p>
            <a:pPr algn="ctr" defTabSz="457200"/>
            <a:r>
              <a:rPr lang="en-US" sz="2400" b="1" cap="small" dirty="0">
                <a:ln w="0">
                  <a:noFill/>
                </a:ln>
                <a:solidFill>
                  <a:schemeClr val="tx2"/>
                </a:solidFill>
                <a:cs typeface="Arial" panose="020B0604020202020204" pitchFamily="34" charset="0"/>
              </a:rPr>
              <a:t>CASH VALUE - DEATH BENEFIT - LTC INCOME</a:t>
            </a:r>
            <a:endParaRPr lang="en-US" sz="1100" b="1" cap="small" dirty="0">
              <a:ln w="0">
                <a:noFill/>
              </a:ln>
              <a:solidFill>
                <a:schemeClr val="tx2"/>
              </a:solidFill>
              <a:cs typeface="Arial" panose="020B0604020202020204" pitchFamily="34" charset="0"/>
            </a:endParaRPr>
          </a:p>
        </p:txBody>
      </p:sp>
    </p:spTree>
    <p:extLst>
      <p:ext uri="{BB962C8B-B14F-4D97-AF65-F5344CB8AC3E}">
        <p14:creationId xmlns:p14="http://schemas.microsoft.com/office/powerpoint/2010/main" val="67901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75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750"/>
                                        <p:tgtEl>
                                          <p:spTgt spid="41"/>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p:bldP spid="45" grpId="0"/>
      <p:bldGraphic spid="46" grpId="0">
        <p:bldAsOne/>
      </p:bldGraphic>
      <p:bldGraphic spid="46" grpId="1">
        <p:bldAsOne/>
      </p:bldGraphic>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4AC7-9269-9EF3-87F1-1E3CD7D99E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9C4B14-794A-6504-8311-1354C61CF050}"/>
              </a:ext>
            </a:extLst>
          </p:cNvPr>
          <p:cNvSpPr txBox="1"/>
          <p:nvPr/>
        </p:nvSpPr>
        <p:spPr>
          <a:xfrm>
            <a:off x="393031" y="1676409"/>
            <a:ext cx="4800600" cy="830997"/>
          </a:xfrm>
          <a:prstGeom prst="rect">
            <a:avLst/>
          </a:prstGeom>
          <a:noFill/>
        </p:spPr>
        <p:txBody>
          <a:bodyPr wrap="square" rtlCol="0">
            <a:spAutoFit/>
          </a:bodyPr>
          <a:lstStyle/>
          <a:p>
            <a:r>
              <a:rPr lang="en-US" sz="2400" b="1" dirty="0"/>
              <a:t>What are </a:t>
            </a:r>
          </a:p>
          <a:p>
            <a:r>
              <a:rPr lang="en-US" sz="2400" b="1" dirty="0"/>
              <a:t>Qualified Assets?</a:t>
            </a:r>
          </a:p>
        </p:txBody>
      </p:sp>
      <p:sp>
        <p:nvSpPr>
          <p:cNvPr id="5" name="TextBox 4">
            <a:extLst>
              <a:ext uri="{FF2B5EF4-FFF2-40B4-BE49-F238E27FC236}">
                <a16:creationId xmlns:a16="http://schemas.microsoft.com/office/drawing/2014/main" id="{EC24E33B-1A2C-7E8A-2DC1-EF482407697D}"/>
              </a:ext>
            </a:extLst>
          </p:cNvPr>
          <p:cNvSpPr txBox="1"/>
          <p:nvPr/>
        </p:nvSpPr>
        <p:spPr>
          <a:xfrm>
            <a:off x="393032" y="2575700"/>
            <a:ext cx="2895600" cy="3416320"/>
          </a:xfrm>
          <a:prstGeom prst="rect">
            <a:avLst/>
          </a:prstGeom>
          <a:noFill/>
        </p:spPr>
        <p:txBody>
          <a:bodyPr wrap="square" rtlCol="0">
            <a:spAutoFit/>
          </a:bodyPr>
          <a:lstStyle/>
          <a:p>
            <a:r>
              <a:rPr lang="en-US" dirty="0"/>
              <a:t>Qualified assets are found in retirement accounts, such as IRAs, 401(k)s, and 403(b)s.</a:t>
            </a:r>
          </a:p>
          <a:p>
            <a:endParaRPr lang="en-US" dirty="0"/>
          </a:p>
          <a:p>
            <a:r>
              <a:rPr lang="en-US" dirty="0"/>
              <a:t>Qualified money receives tax advantages that nonqualified money does not. The core advantage of these accounts is the ability to fund them with pre-tax earnings.</a:t>
            </a:r>
          </a:p>
        </p:txBody>
      </p:sp>
      <p:sp>
        <p:nvSpPr>
          <p:cNvPr id="10" name="Rectangle 9">
            <a:extLst>
              <a:ext uri="{FF2B5EF4-FFF2-40B4-BE49-F238E27FC236}">
                <a16:creationId xmlns:a16="http://schemas.microsoft.com/office/drawing/2014/main" id="{899E44F2-715D-FBE3-655D-44F0414CFBD9}"/>
              </a:ext>
            </a:extLst>
          </p:cNvPr>
          <p:cNvSpPr/>
          <p:nvPr/>
        </p:nvSpPr>
        <p:spPr>
          <a:xfrm>
            <a:off x="3400090" y="2097568"/>
            <a:ext cx="8286584" cy="3916107"/>
          </a:xfrm>
          <a:prstGeom prst="rect">
            <a:avLst/>
          </a:prstGeom>
          <a:solidFill>
            <a:schemeClr val="bg1">
              <a:lumMod val="85000"/>
              <a:alpha val="30217"/>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82F4A43-E57B-2CD5-1DAB-1EDB62AE3019}"/>
              </a:ext>
            </a:extLst>
          </p:cNvPr>
          <p:cNvSpPr txBox="1"/>
          <p:nvPr/>
        </p:nvSpPr>
        <p:spPr>
          <a:xfrm>
            <a:off x="3558603" y="2228023"/>
            <a:ext cx="8128071" cy="3785652"/>
          </a:xfrm>
          <a:prstGeom prst="rect">
            <a:avLst/>
          </a:prstGeom>
          <a:noFill/>
        </p:spPr>
        <p:txBody>
          <a:bodyPr wrap="square" rtlCol="0">
            <a:spAutoFit/>
          </a:bodyPr>
          <a:lstStyle/>
          <a:p>
            <a:r>
              <a:rPr lang="en-US" sz="1500" b="1" dirty="0">
                <a:latin typeface="+mj-lt"/>
              </a:rPr>
              <a:t>Income Tax</a:t>
            </a:r>
          </a:p>
          <a:p>
            <a:r>
              <a:rPr lang="en-US" sz="1500" dirty="0">
                <a:latin typeface="+mj-lt"/>
              </a:rPr>
              <a:t>With qualified plans, you set aside part of your pay before federal and state income taxes are withheld, lowering your taxable income during your working years.</a:t>
            </a:r>
          </a:p>
          <a:p>
            <a:endParaRPr lang="en-US" sz="1500" dirty="0">
              <a:latin typeface="+mj-lt"/>
            </a:endParaRPr>
          </a:p>
          <a:p>
            <a:r>
              <a:rPr lang="en-US" sz="1500" dirty="0">
                <a:latin typeface="+mj-lt"/>
              </a:rPr>
              <a:t>You will be taxed on the money you take from qualified accounts when you begin to </a:t>
            </a:r>
            <a:br>
              <a:rPr lang="en-US" sz="1500" dirty="0">
                <a:latin typeface="+mj-lt"/>
              </a:rPr>
            </a:br>
            <a:r>
              <a:rPr lang="en-US" sz="1500" dirty="0">
                <a:latin typeface="+mj-lt"/>
              </a:rPr>
              <a:t>take distributions.</a:t>
            </a:r>
          </a:p>
          <a:p>
            <a:endParaRPr lang="en-US" sz="1500" dirty="0">
              <a:latin typeface="+mj-lt"/>
            </a:endParaRPr>
          </a:p>
          <a:p>
            <a:r>
              <a:rPr lang="en-US" sz="1500" b="1" dirty="0">
                <a:latin typeface="+mj-lt"/>
              </a:rPr>
              <a:t>Required Minimum Distributions (RMDs)</a:t>
            </a:r>
          </a:p>
          <a:p>
            <a:r>
              <a:rPr lang="en-US" sz="1500" dirty="0">
                <a:latin typeface="+mj-lt"/>
              </a:rPr>
              <a:t>You cannot keep retirement funds in your account(s) indefinitely. At some point, you will be forced to take RMDs at a designated age. Simply put, there is no way to avoid taxes on these distributions, and future tax rates can be unpredictable.</a:t>
            </a:r>
          </a:p>
          <a:p>
            <a:endParaRPr lang="en-US" sz="1500" dirty="0">
              <a:latin typeface="+mj-lt"/>
            </a:endParaRPr>
          </a:p>
          <a:p>
            <a:r>
              <a:rPr lang="en-US" sz="1500" dirty="0">
                <a:latin typeface="+mj-lt"/>
              </a:rPr>
              <a:t>Your RMDs are minimum amounts that U.S. tax law requires to be withdrawn annually from traditional IRAs and employer-sponsored retirement plans (qualified accounts). Based on the Secure 2.0 Act of 2022, RMD distributions vary based on the individual’s date of birth, falling somewhere between age 70 ½ and 75.</a:t>
            </a:r>
          </a:p>
        </p:txBody>
      </p:sp>
      <p:sp>
        <p:nvSpPr>
          <p:cNvPr id="12" name="TextBox 11">
            <a:extLst>
              <a:ext uri="{FF2B5EF4-FFF2-40B4-BE49-F238E27FC236}">
                <a16:creationId xmlns:a16="http://schemas.microsoft.com/office/drawing/2014/main" id="{ECDC5AD1-A313-E24E-CCB9-14D807CB74D6}"/>
              </a:ext>
            </a:extLst>
          </p:cNvPr>
          <p:cNvSpPr txBox="1"/>
          <p:nvPr/>
        </p:nvSpPr>
        <p:spPr>
          <a:xfrm>
            <a:off x="1742173" y="6218104"/>
            <a:ext cx="9992621" cy="461665"/>
          </a:xfrm>
          <a:prstGeom prst="rect">
            <a:avLst/>
          </a:prstGeom>
          <a:noFill/>
        </p:spPr>
        <p:txBody>
          <a:bodyPr wrap="square" rtlCol="0">
            <a:spAutoFit/>
          </a:bodyPr>
          <a:lstStyle/>
          <a:p>
            <a:r>
              <a:rPr lang="en-US" sz="1200" dirty="0"/>
              <a:t>NOTE: This example assumes qualified funds. Non-qualified funds can also be used for Care Solutions products. Provided content is for overview and informational purposes only and is not intended as tax, legal, fiduciary, or investment advice.</a:t>
            </a:r>
          </a:p>
        </p:txBody>
      </p:sp>
      <p:sp>
        <p:nvSpPr>
          <p:cNvPr id="4" name="Title 3">
            <a:extLst>
              <a:ext uri="{FF2B5EF4-FFF2-40B4-BE49-F238E27FC236}">
                <a16:creationId xmlns:a16="http://schemas.microsoft.com/office/drawing/2014/main" id="{A13843F2-2742-2258-D1E0-CC6B7A62415C}"/>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Repurposing qualified retirement assets</a:t>
            </a:r>
            <a:endParaRPr lang="en-US" dirty="0"/>
          </a:p>
        </p:txBody>
      </p:sp>
      <p:sp>
        <p:nvSpPr>
          <p:cNvPr id="7" name="TextBox 6">
            <a:extLst>
              <a:ext uri="{FF2B5EF4-FFF2-40B4-BE49-F238E27FC236}">
                <a16:creationId xmlns:a16="http://schemas.microsoft.com/office/drawing/2014/main" id="{3C604DEE-78F8-32EB-F9F0-A69E80D81365}"/>
              </a:ext>
            </a:extLst>
          </p:cNvPr>
          <p:cNvSpPr txBox="1"/>
          <p:nvPr/>
        </p:nvSpPr>
        <p:spPr>
          <a:xfrm>
            <a:off x="3400089" y="1731831"/>
            <a:ext cx="8286583" cy="369332"/>
          </a:xfrm>
          <a:prstGeom prst="rect">
            <a:avLst/>
          </a:prstGeom>
          <a:solidFill>
            <a:srgbClr val="002C77"/>
          </a:solidFill>
          <a:ln w="19050">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bg1"/>
                </a:solidFill>
              </a:rPr>
              <a:t>Tax Attributes of Qualified Money</a:t>
            </a:r>
          </a:p>
        </p:txBody>
      </p:sp>
    </p:spTree>
    <p:extLst>
      <p:ext uri="{BB962C8B-B14F-4D97-AF65-F5344CB8AC3E}">
        <p14:creationId xmlns:p14="http://schemas.microsoft.com/office/powerpoint/2010/main" val="288203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8464</TotalTime>
  <Words>2877</Words>
  <Application>Microsoft Macintosh PowerPoint</Application>
  <PresentationFormat>Widescreen</PresentationFormat>
  <Paragraphs>365</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Arial Narrow</vt:lpstr>
      <vt:lpstr>Cavolini</vt:lpstr>
      <vt:lpstr>ヒラギノ角ゴ Pro W3</vt:lpstr>
      <vt:lpstr>Office Theme</vt:lpstr>
      <vt:lpstr>PowerPoint Presentation</vt:lpstr>
      <vt:lpstr>Finances – three ways to pay</vt:lpstr>
      <vt:lpstr>Impact on Finances</vt:lpstr>
      <vt:lpstr>PowerPoint Presentation</vt:lpstr>
      <vt:lpstr>How asset-based LTC works</vt:lpstr>
      <vt:lpstr>Consider your situation</vt:lpstr>
      <vt:lpstr>PowerPoint Presentation</vt:lpstr>
      <vt:lpstr>PowerPoint Presentation</vt:lpstr>
      <vt:lpstr>Repurposing qualified retirement assets</vt:lpstr>
      <vt:lpstr>Repurposing qualified retirement assets</vt:lpstr>
      <vt:lpstr>Funding with retirement dollars</vt:lpstr>
      <vt:lpstr>PowerPoint Presentation</vt:lpstr>
      <vt:lpstr>PowerPoint Presentation</vt:lpstr>
      <vt:lpstr>PowerPoint Presentation</vt:lpstr>
      <vt:lpstr>PowerPoint Presentation</vt:lpstr>
      <vt:lpstr>PowerPoint Presentation</vt:lpstr>
      <vt:lpstr>PowerPoint Presentation</vt:lpstr>
      <vt:lpstr>The Stacking Strategy</vt:lpstr>
      <vt:lpstr>PowerPoint Presentation</vt:lpstr>
      <vt:lpstr>PowerPoint Presentation</vt:lpstr>
      <vt:lpstr>Funding with existing annuity</vt:lpstr>
      <vt:lpstr>Funding with existing annuity</vt:lpstr>
      <vt:lpstr>Funding with existing annuity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Chambers</dc:creator>
  <cp:lastModifiedBy>Nick Chambers</cp:lastModifiedBy>
  <cp:revision>6</cp:revision>
  <dcterms:created xsi:type="dcterms:W3CDTF">2026-02-27T21:15:59Z</dcterms:created>
  <dcterms:modified xsi:type="dcterms:W3CDTF">2026-03-08T19:52:12Z</dcterms:modified>
</cp:coreProperties>
</file>